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72"/>
  </p:notesMasterIdLst>
  <p:sldIdLst>
    <p:sldId id="256" r:id="rId2"/>
    <p:sldId id="288" r:id="rId3"/>
    <p:sldId id="289" r:id="rId4"/>
    <p:sldId id="257" r:id="rId5"/>
    <p:sldId id="258" r:id="rId6"/>
    <p:sldId id="291" r:id="rId7"/>
    <p:sldId id="259" r:id="rId8"/>
    <p:sldId id="260" r:id="rId9"/>
    <p:sldId id="261" r:id="rId10"/>
    <p:sldId id="262" r:id="rId11"/>
    <p:sldId id="263" r:id="rId12"/>
    <p:sldId id="290" r:id="rId13"/>
    <p:sldId id="267" r:id="rId14"/>
    <p:sldId id="268" r:id="rId15"/>
    <p:sldId id="284" r:id="rId16"/>
    <p:sldId id="285" r:id="rId17"/>
    <p:sldId id="286" r:id="rId18"/>
    <p:sldId id="287" r:id="rId19"/>
    <p:sldId id="266" r:id="rId20"/>
    <p:sldId id="269" r:id="rId21"/>
    <p:sldId id="270" r:id="rId22"/>
    <p:sldId id="272" r:id="rId23"/>
    <p:sldId id="271" r:id="rId24"/>
    <p:sldId id="273" r:id="rId25"/>
    <p:sldId id="274" r:id="rId26"/>
    <p:sldId id="275" r:id="rId27"/>
    <p:sldId id="276" r:id="rId28"/>
    <p:sldId id="277" r:id="rId29"/>
    <p:sldId id="278" r:id="rId30"/>
    <p:sldId id="264" r:id="rId31"/>
    <p:sldId id="265" r:id="rId32"/>
    <p:sldId id="293" r:id="rId33"/>
    <p:sldId id="294" r:id="rId34"/>
    <p:sldId id="295" r:id="rId35"/>
    <p:sldId id="279" r:id="rId36"/>
    <p:sldId id="280" r:id="rId37"/>
    <p:sldId id="281" r:id="rId38"/>
    <p:sldId id="282" r:id="rId39"/>
    <p:sldId id="292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0" r:id="rId56"/>
    <p:sldId id="312" r:id="rId57"/>
    <p:sldId id="324" r:id="rId58"/>
    <p:sldId id="326" r:id="rId59"/>
    <p:sldId id="327" r:id="rId60"/>
    <p:sldId id="313" r:id="rId61"/>
    <p:sldId id="314" r:id="rId62"/>
    <p:sldId id="328" r:id="rId63"/>
    <p:sldId id="315" r:id="rId64"/>
    <p:sldId id="316" r:id="rId65"/>
    <p:sldId id="317" r:id="rId66"/>
    <p:sldId id="330" r:id="rId67"/>
    <p:sldId id="318" r:id="rId68"/>
    <p:sldId id="319" r:id="rId69"/>
    <p:sldId id="329" r:id="rId70"/>
    <p:sldId id="320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9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8B2DFE-A24A-4AFC-B9B7-2AC3373A71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53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CD939-72E6-41E1-9C1E-18267B9F78E0}" type="slidenum">
              <a:rPr lang="ru-RU"/>
              <a:pPr/>
              <a:t>16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2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9413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7984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0612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0282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8F9A918-7BF6-4B6B-9995-1A9632D240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4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0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9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16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6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9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9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CD9-B894-4F18-9F22-BD6D9F057C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35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C44D-27D1-4C63-ADA4-49C59F44C5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2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74625"/>
            <a:ext cx="8509000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2588" cy="5291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5291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304800" y="6245225"/>
            <a:ext cx="2284413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284413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E796DB-FFE7-419D-985F-BE9F075B9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58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BA27-3145-4185-970A-E976259B4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8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AFAF-30A0-41F2-9F2A-95F68D028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5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E9CA-A6F6-4070-9E62-820F09BF3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6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0249-7434-4CB2-AACA-22BC5E956C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0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85FB-62AD-4EAA-847A-592C35ABE3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610-1CE3-4D7E-80B0-78D13BEF4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D389-9A94-4BD9-B981-FD7A133288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2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A879-FC4D-4F72-9B79-89D9491AE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4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http://matlab.exponenta.ru/fuzzylogic/book1/images_1_7/image014.gif" TargetMode="External"/><Relationship Id="rId3" Type="http://schemas.openxmlformats.org/officeDocument/2006/relationships/image" Target="../media/image9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matlab.exponenta.ru/fuzzylogic/book1/images_1_7/image013.gif" TargetMode="External"/><Relationship Id="rId5" Type="http://schemas.openxmlformats.org/officeDocument/2006/relationships/image" Target="../media/image10.gif"/><Relationship Id="rId4" Type="http://schemas.openxmlformats.org/officeDocument/2006/relationships/image" Target="http://matlab.exponenta.ru/fuzzylogic/book1/images_1_7/image012.gi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matlab.exponenta.ru/fuzzylogic/book1/images/image006.gif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2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66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image" Target="../media/image54.png"/><Relationship Id="rId16" Type="http://schemas.openxmlformats.org/officeDocument/2006/relationships/image" Target="../media/image63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59.png"/><Relationship Id="rId19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91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Нечеткие </a:t>
            </a:r>
            <a:r>
              <a:rPr lang="ru-RU" sz="4000" dirty="0" smtClean="0"/>
              <a:t>множества</a:t>
            </a:r>
            <a:r>
              <a:rPr lang="en-US" sz="4000" dirty="0" smtClean="0"/>
              <a:t> </a:t>
            </a:r>
            <a:r>
              <a:rPr lang="ru-RU" sz="4000" dirty="0" smtClean="0"/>
              <a:t>и нечеткая логика</a:t>
            </a:r>
            <a:endParaRPr lang="ru-R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</a:t>
            </a:r>
            <a:r>
              <a:rPr lang="ru-RU" dirty="0" smtClean="0"/>
              <a:t>понятия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548680"/>
            <a:ext cx="6799262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1340768"/>
            <a:ext cx="6984776" cy="43924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dirty="0"/>
              <a:t>Лингвистическая переменная "возраст" может принимать следующие значения: </a:t>
            </a:r>
          </a:p>
          <a:p>
            <a:pPr lvl="1" algn="just">
              <a:lnSpc>
                <a:spcPct val="80000"/>
              </a:lnSpc>
            </a:pPr>
            <a:r>
              <a:rPr lang="ru-RU" sz="2000" dirty="0"/>
              <a:t>"очень молодой", </a:t>
            </a:r>
          </a:p>
          <a:p>
            <a:pPr lvl="1" algn="just">
              <a:lnSpc>
                <a:spcPct val="80000"/>
              </a:lnSpc>
            </a:pPr>
            <a:r>
              <a:rPr lang="ru-RU" sz="2000" dirty="0"/>
              <a:t>"молодой", </a:t>
            </a:r>
          </a:p>
          <a:p>
            <a:pPr lvl="1" algn="just">
              <a:lnSpc>
                <a:spcPct val="80000"/>
              </a:lnSpc>
            </a:pPr>
            <a:r>
              <a:rPr lang="ru-RU" sz="2000" dirty="0"/>
              <a:t>"среднего возраста", </a:t>
            </a:r>
          </a:p>
          <a:p>
            <a:pPr lvl="1" algn="just">
              <a:lnSpc>
                <a:spcPct val="80000"/>
              </a:lnSpc>
            </a:pPr>
            <a:r>
              <a:rPr lang="ru-RU" sz="2000" dirty="0"/>
              <a:t>"старый", </a:t>
            </a:r>
          </a:p>
          <a:p>
            <a:pPr lvl="1" algn="just">
              <a:lnSpc>
                <a:spcPct val="80000"/>
              </a:lnSpc>
            </a:pPr>
            <a:r>
              <a:rPr lang="ru-RU" sz="2000" dirty="0"/>
              <a:t>"очень старый" </a:t>
            </a:r>
          </a:p>
          <a:p>
            <a:pPr lvl="1" algn="just">
              <a:lnSpc>
                <a:spcPct val="80000"/>
              </a:lnSpc>
            </a:pPr>
            <a:r>
              <a:rPr lang="ru-RU" sz="2000" dirty="0"/>
              <a:t>и др.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/>
              <a:t>Ясно, что переменная "возраст" будет обычной переменной, если ее значения — точные числа; лингвистической она становится, будучи использованной в нечетких рассуждениях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«молодой»</a:t>
            </a:r>
          </a:p>
        </p:txBody>
      </p:sp>
      <p:pic>
        <p:nvPicPr>
          <p:cNvPr id="43012" name="Picture 4" descr="1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8733" y="2780928"/>
            <a:ext cx="3175000" cy="26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548680"/>
            <a:ext cx="6799262" cy="576064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Недостатки нечетких систем</a:t>
            </a:r>
            <a:endParaRPr lang="ru-RU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22859" y="1772816"/>
            <a:ext cx="6984776" cy="345638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dirty="0"/>
              <a:t>отсутствие стандартной методики конструирования нечетких систем;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невозможность математического анализа нечетких систем существующими методами;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применение нечеткого подхода по сравнению с вероятностным не приводит к повышению точности вычислений. </a:t>
            </a:r>
          </a:p>
        </p:txBody>
      </p:sp>
    </p:spTree>
    <p:extLst>
      <p:ext uri="{BB962C8B-B14F-4D97-AF65-F5344CB8AC3E}">
        <p14:creationId xmlns:p14="http://schemas.microsoft.com/office/powerpoint/2010/main" val="8535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Терм-множество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b="1" dirty="0"/>
              <a:t>Терм–множеством</a:t>
            </a:r>
            <a:r>
              <a:rPr lang="ru-RU" dirty="0"/>
              <a:t> (</a:t>
            </a:r>
            <a:r>
              <a:rPr lang="ru-RU" dirty="0" err="1"/>
              <a:t>term</a:t>
            </a:r>
            <a:r>
              <a:rPr lang="ru-RU" dirty="0"/>
              <a:t> </a:t>
            </a:r>
            <a:r>
              <a:rPr lang="ru-RU" dirty="0" err="1"/>
              <a:t>set</a:t>
            </a:r>
            <a:r>
              <a:rPr lang="ru-RU" dirty="0"/>
              <a:t>) называется множество всех возможных значений лингвистической переменной.</a:t>
            </a:r>
            <a:endParaRPr lang="ru-RU" b="1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b="1" dirty="0"/>
              <a:t>Термом</a:t>
            </a:r>
            <a:r>
              <a:rPr lang="ru-RU" dirty="0"/>
              <a:t> (</a:t>
            </a:r>
            <a:r>
              <a:rPr lang="ru-RU" dirty="0" err="1"/>
              <a:t>term</a:t>
            </a:r>
            <a:r>
              <a:rPr lang="ru-RU" dirty="0"/>
              <a:t>) называется любой элемент терм–множества. В теории нечетких множеств терм формализуется нечетким множеством с помощью функции принадлежности.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dirty="0"/>
              <a:t>Рассмотрим переменную “скорость автомобиля”, которая оценивается по шкале “низкая", "средняя", "высокая” и “очень высокая".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dirty="0"/>
              <a:t>В этом примере лингвистической переменной является “скорость автомобиля”, термами - лингвистические оценки “низкая", "средняя", "высокая” и “очень высокая”, которые и составляют терм–множество.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Строгое определение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b="1" i="1" dirty="0"/>
              <a:t>Лингвистическая переменная</a:t>
            </a:r>
            <a:r>
              <a:rPr lang="ru-RU" sz="2800" dirty="0"/>
              <a:t> задается пятеркой </a:t>
            </a:r>
            <a:endParaRPr lang="ru-RU" sz="28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2800" b="1" dirty="0" smtClean="0"/>
              <a:t>(</a:t>
            </a:r>
            <a:r>
              <a:rPr lang="en-US" sz="2800" b="1" dirty="0"/>
              <a:t>x</a:t>
            </a:r>
            <a:r>
              <a:rPr lang="ru-RU" sz="2800" b="1" dirty="0"/>
              <a:t>, </a:t>
            </a:r>
            <a:r>
              <a:rPr lang="en-US" sz="2800" b="1" dirty="0"/>
              <a:t>T</a:t>
            </a:r>
            <a:r>
              <a:rPr lang="ru-RU" sz="2800" b="1" dirty="0"/>
              <a:t>, </a:t>
            </a:r>
            <a:r>
              <a:rPr lang="en-US" sz="2800" b="1" dirty="0"/>
              <a:t>U</a:t>
            </a:r>
            <a:r>
              <a:rPr lang="ru-RU" sz="2800" b="1" dirty="0"/>
              <a:t>, </a:t>
            </a:r>
            <a:r>
              <a:rPr lang="en-US" sz="2800" b="1" dirty="0"/>
              <a:t>G</a:t>
            </a:r>
            <a:r>
              <a:rPr lang="ru-RU" sz="2800" b="1" dirty="0"/>
              <a:t>, </a:t>
            </a:r>
            <a:r>
              <a:rPr lang="en-US" sz="2800" b="1" dirty="0"/>
              <a:t>M</a:t>
            </a:r>
            <a:r>
              <a:rPr lang="ru-RU" sz="2800" b="1" dirty="0"/>
              <a:t>)</a:t>
            </a:r>
            <a:r>
              <a:rPr lang="ru-RU" sz="2800" dirty="0"/>
              <a:t>, где 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/>
              <a:t>x</a:t>
            </a:r>
            <a:r>
              <a:rPr lang="ru-RU" sz="2400" dirty="0"/>
              <a:t>  - имя переменной; 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/>
              <a:t>T</a:t>
            </a:r>
            <a:r>
              <a:rPr lang="ru-RU" sz="2400" dirty="0"/>
              <a:t>  - терм-множество, каждый элемент которого (терм) представляется как нечеткое множество на универсальном множестве </a:t>
            </a:r>
            <a:r>
              <a:rPr lang="en-US" sz="2400" dirty="0"/>
              <a:t>U</a:t>
            </a:r>
            <a:r>
              <a:rPr lang="ru-RU" sz="2400" dirty="0"/>
              <a:t>; 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/>
              <a:t>G</a:t>
            </a:r>
            <a:r>
              <a:rPr lang="ru-RU" sz="2400" dirty="0"/>
              <a:t>  - синтаксические правила, часто в виде грамматики, порождающие название термов; 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/>
              <a:t>M</a:t>
            </a:r>
            <a:r>
              <a:rPr lang="ru-RU" sz="2400" dirty="0"/>
              <a:t>  - семантические правила, задающие функции принадлежности нечетких термов, порожденных синтаксическими правилами </a:t>
            </a:r>
            <a:r>
              <a:rPr lang="en-US" sz="2400" dirty="0"/>
              <a:t>G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2369" y="255459"/>
            <a:ext cx="6799262" cy="1303337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600" y="1347787"/>
            <a:ext cx="7200799" cy="34448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800" dirty="0"/>
              <a:t>Рассмотрим лингвистическую переменную с именем </a:t>
            </a:r>
            <a:r>
              <a:rPr lang="en-US" sz="2800" dirty="0" smtClean="0"/>
              <a:t>x</a:t>
            </a:r>
            <a:r>
              <a:rPr lang="ru-RU" sz="2800" dirty="0" smtClean="0"/>
              <a:t> =</a:t>
            </a:r>
            <a:r>
              <a:rPr lang="ru-RU" sz="2800" dirty="0"/>
              <a:t> "температура в комнате". </a:t>
            </a:r>
            <a:endParaRPr lang="ru-RU" sz="28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dirty="0" smtClean="0"/>
              <a:t>Тогда </a:t>
            </a:r>
            <a:r>
              <a:rPr lang="ru-RU" sz="2800" dirty="0"/>
              <a:t>оставшуюся четверку (</a:t>
            </a:r>
            <a:r>
              <a:rPr lang="en-US" sz="2800" dirty="0"/>
              <a:t>T</a:t>
            </a:r>
            <a:r>
              <a:rPr lang="ru-RU" sz="2800" dirty="0"/>
              <a:t>, </a:t>
            </a:r>
            <a:r>
              <a:rPr lang="en-US" sz="2800" dirty="0"/>
              <a:t>U</a:t>
            </a:r>
            <a:r>
              <a:rPr lang="ru-RU" sz="2800" dirty="0"/>
              <a:t>, </a:t>
            </a:r>
            <a:r>
              <a:rPr lang="en-US" sz="2800" dirty="0"/>
              <a:t>G</a:t>
            </a:r>
            <a:r>
              <a:rPr lang="ru-RU" sz="2800" dirty="0"/>
              <a:t>, </a:t>
            </a:r>
            <a:r>
              <a:rPr lang="en-US" sz="2800" dirty="0"/>
              <a:t>M</a:t>
            </a:r>
            <a:r>
              <a:rPr lang="ru-RU" sz="2800" dirty="0"/>
              <a:t>) можно определить так:</a:t>
            </a:r>
          </a:p>
          <a:p>
            <a:pPr lvl="1">
              <a:lnSpc>
                <a:spcPct val="80000"/>
              </a:lnSpc>
            </a:pPr>
            <a:r>
              <a:rPr lang="ru-RU" sz="2800" dirty="0"/>
              <a:t>универсальное множество  </a:t>
            </a:r>
            <a:r>
              <a:rPr lang="ru-RU" sz="2800" dirty="0" smtClean="0"/>
              <a:t>– </a:t>
            </a:r>
            <a:r>
              <a:rPr lang="en-US" sz="2800" dirty="0" smtClean="0"/>
              <a:t> </a:t>
            </a:r>
            <a:r>
              <a:rPr lang="en-US" sz="2800" dirty="0"/>
              <a:t>U=[5, 35]</a:t>
            </a:r>
            <a:r>
              <a:rPr lang="ru-RU" sz="2800" dirty="0"/>
              <a:t>;</a:t>
            </a:r>
          </a:p>
          <a:p>
            <a:pPr lvl="1">
              <a:lnSpc>
                <a:spcPct val="80000"/>
              </a:lnSpc>
            </a:pPr>
            <a:r>
              <a:rPr lang="ru-RU" sz="2800" dirty="0"/>
              <a:t>терм-множество  </a:t>
            </a:r>
            <a:r>
              <a:rPr lang="ru-RU" sz="2800" dirty="0" smtClean="0"/>
              <a:t>– </a:t>
            </a:r>
            <a:r>
              <a:rPr lang="ru-RU" sz="2800" dirty="0"/>
              <a:t> </a:t>
            </a:r>
            <a:r>
              <a:rPr lang="en-US" sz="2800" dirty="0"/>
              <a:t>T</a:t>
            </a:r>
            <a:r>
              <a:rPr lang="ru-RU" sz="2800" dirty="0"/>
              <a:t>={"холодно", "комфортно", "жарко"} </a:t>
            </a:r>
            <a:r>
              <a:rPr lang="ru-RU" sz="2800" dirty="0" smtClean="0"/>
              <a:t>с </a:t>
            </a:r>
            <a:r>
              <a:rPr lang="ru-RU" sz="2800" dirty="0"/>
              <a:t>функциями принадлежностями (</a:t>
            </a:r>
            <a:r>
              <a:rPr lang="en-US" sz="2800" dirty="0"/>
              <a:t>u</a:t>
            </a:r>
            <a:r>
              <a:rPr lang="ru-RU" sz="2800" dirty="0"/>
              <a:t>∈</a:t>
            </a:r>
            <a:r>
              <a:rPr lang="en-US" sz="2800" dirty="0"/>
              <a:t>U</a:t>
            </a:r>
            <a:r>
              <a:rPr lang="ru-RU" sz="2800" dirty="0" smtClean="0"/>
              <a:t>):</a:t>
            </a:r>
            <a:r>
              <a:rPr lang="ru-RU" sz="2400" dirty="0" smtClean="0"/>
              <a:t>  </a:t>
            </a:r>
            <a:endParaRPr lang="en-US" sz="2400" dirty="0"/>
          </a:p>
        </p:txBody>
      </p:sp>
      <p:pic>
        <p:nvPicPr>
          <p:cNvPr id="66566" name="Picture 6" descr="http://matlab.exponenta.ru/fuzzylogic/book1/images_1_7/image012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5577" y="4792996"/>
            <a:ext cx="2448272" cy="847000"/>
          </a:xfrm>
          <a:prstGeom prst="rect">
            <a:avLst/>
          </a:prstGeom>
          <a:noFill/>
        </p:spPr>
      </p:pic>
      <p:pic>
        <p:nvPicPr>
          <p:cNvPr id="66565" name="Picture 5" descr="http://matlab.exponenta.ru/fuzzylogic/book1/images_1_7/image013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347864" y="4799423"/>
            <a:ext cx="2448272" cy="804394"/>
          </a:xfrm>
          <a:prstGeom prst="rect">
            <a:avLst/>
          </a:prstGeom>
          <a:noFill/>
        </p:spPr>
      </p:pic>
      <p:pic>
        <p:nvPicPr>
          <p:cNvPr id="66564" name="Picture 4" descr="http://matlab.exponenta.ru/fuzzylogic/book1/images_1_7/image014.g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5940151" y="4810532"/>
            <a:ext cx="2303463" cy="854075"/>
          </a:xfrm>
          <a:prstGeom prst="rect">
            <a:avLst/>
          </a:prstGeom>
          <a:noFill/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0138" y="261550"/>
            <a:ext cx="6799262" cy="1303337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20580" y="1564887"/>
            <a:ext cx="7056958" cy="1584325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ru-RU" dirty="0"/>
              <a:t>синтаксические правила </a:t>
            </a:r>
            <a:r>
              <a:rPr lang="en-US" dirty="0"/>
              <a:t>G</a:t>
            </a:r>
            <a:r>
              <a:rPr lang="ru-RU" dirty="0"/>
              <a:t>, порождающее новые термы с использованием квантификаторов "не", "очень" и "более-менее";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dirty="0"/>
              <a:t>семантические правила </a:t>
            </a:r>
            <a:r>
              <a:rPr lang="en-US" dirty="0"/>
              <a:t>M</a:t>
            </a:r>
            <a:r>
              <a:rPr lang="ru-RU" dirty="0"/>
              <a:t>, в виде </a:t>
            </a:r>
            <a:r>
              <a:rPr lang="ru-RU" dirty="0" smtClean="0"/>
              <a:t>таблицы</a:t>
            </a:r>
            <a:endParaRPr lang="ru-RU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286861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764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45086"/>
              </p:ext>
            </p:extLst>
          </p:nvPr>
        </p:nvGraphicFramePr>
        <p:xfrm>
          <a:off x="1042988" y="3357563"/>
          <a:ext cx="6913562" cy="2232026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Квантификатор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Функция принадлежности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Lucida Sans Unicode" pitchFamily="34" charset="0"/>
                        </a:rPr>
                        <a:t>∈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t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Lucida Sans Unicode" pitchFamily="34" charset="0"/>
                        </a:rPr>
                        <a:t>μ</a:t>
                      </a:r>
                      <a:r>
                        <a:rPr kumimoji="0" lang="en-US" sz="2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t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Lucida Sans Unicode" pitchFamily="34" charset="0"/>
                        </a:rPr>
                        <a:t>μ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(u))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более-менее t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Lucida Sans Unicode" pitchFamily="34" charset="0"/>
                        </a:rPr>
                        <a:t>√μ</a:t>
                      </a:r>
                      <a:r>
                        <a:rPr kumimoji="0" lang="en-US" sz="2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Lucida Sans Unicode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Lucida Sans Unicode" pitchFamily="34" charset="0"/>
                        </a:rPr>
                        <a:t>(u)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image0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836712"/>
            <a:ext cx="698500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476672"/>
            <a:ext cx="6799262" cy="712812"/>
          </a:xfrm>
        </p:spPr>
        <p:txBody>
          <a:bodyPr/>
          <a:lstStyle/>
          <a:p>
            <a:r>
              <a:rPr lang="ru-RU" dirty="0"/>
              <a:t>Носитель и высота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1484784"/>
            <a:ext cx="7128792" cy="43924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/>
              <a:t>Носителем </a:t>
            </a:r>
            <a:r>
              <a:rPr lang="ru-RU" sz="2400" dirty="0" smtClean="0"/>
              <a:t>нечеткого </a:t>
            </a:r>
            <a:r>
              <a:rPr lang="ru-RU" sz="2400" dirty="0"/>
              <a:t>множества </a:t>
            </a:r>
            <a:r>
              <a:rPr lang="en-US" sz="2400" dirty="0"/>
              <a:t>A </a:t>
            </a:r>
            <a:r>
              <a:rPr lang="ru-RU" sz="2400" dirty="0"/>
              <a:t>называется четкое множество </a:t>
            </a:r>
            <a:r>
              <a:rPr lang="en-US" sz="2400" dirty="0" err="1"/>
              <a:t>supp</a:t>
            </a:r>
            <a:r>
              <a:rPr lang="en-US" sz="2400" dirty="0"/>
              <a:t> A</a:t>
            </a:r>
            <a:r>
              <a:rPr lang="ru-RU" sz="2400" dirty="0"/>
              <a:t> таких точек в </a:t>
            </a:r>
            <a:r>
              <a:rPr lang="en-US" sz="2400" dirty="0"/>
              <a:t>U</a:t>
            </a:r>
            <a:r>
              <a:rPr lang="ru-RU" sz="2400" dirty="0"/>
              <a:t>, для которых величина μ</a:t>
            </a:r>
            <a:r>
              <a:rPr lang="en-US" sz="2400" baseline="-25000" dirty="0"/>
              <a:t>A</a:t>
            </a:r>
            <a:r>
              <a:rPr lang="ru-RU" sz="2400" dirty="0"/>
              <a:t>(</a:t>
            </a:r>
            <a:r>
              <a:rPr lang="en-US" sz="2400" dirty="0"/>
              <a:t>x</a:t>
            </a:r>
            <a:r>
              <a:rPr lang="ru-RU" sz="2400" dirty="0"/>
              <a:t>)  положительна, т.е. </a:t>
            </a:r>
          </a:p>
          <a:p>
            <a:pPr marL="457200" lvl="1" indent="0" algn="ctr">
              <a:lnSpc>
                <a:spcPct val="80000"/>
              </a:lnSpc>
              <a:buNone/>
            </a:pPr>
            <a:r>
              <a:rPr lang="en-US" sz="2400" b="1" dirty="0" err="1"/>
              <a:t>supp</a:t>
            </a:r>
            <a:r>
              <a:rPr lang="en-US" sz="2400" b="1" dirty="0"/>
              <a:t> A</a:t>
            </a:r>
            <a:r>
              <a:rPr lang="ru-RU" sz="2400" b="1" dirty="0"/>
              <a:t>={</a:t>
            </a:r>
            <a:r>
              <a:rPr lang="en-US" sz="2400" b="1" dirty="0"/>
              <a:t>x</a:t>
            </a:r>
            <a:r>
              <a:rPr lang="ru-RU" sz="2400" b="1" dirty="0"/>
              <a:t>| μ</a:t>
            </a:r>
            <a:r>
              <a:rPr lang="en-US" sz="2400" b="1" baseline="-25000" dirty="0"/>
              <a:t>A</a:t>
            </a:r>
            <a:r>
              <a:rPr lang="ru-RU" sz="2400" b="1" dirty="0"/>
              <a:t>(</a:t>
            </a:r>
            <a:r>
              <a:rPr lang="en-US" sz="2400" b="1" dirty="0"/>
              <a:t>x</a:t>
            </a:r>
            <a:r>
              <a:rPr lang="ru-RU" sz="2400" b="1" dirty="0"/>
              <a:t>) &gt;0</a:t>
            </a:r>
            <a:r>
              <a:rPr lang="ru-RU" sz="2400" b="1" dirty="0" smtClean="0"/>
              <a:t>}</a:t>
            </a:r>
            <a:endParaRPr lang="ru-RU" sz="24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/>
              <a:t>Высотой</a:t>
            </a:r>
            <a:r>
              <a:rPr lang="ru-RU" sz="2400" dirty="0"/>
              <a:t> нечеткого множества </a:t>
            </a:r>
            <a:r>
              <a:rPr lang="en-US" sz="2400" dirty="0"/>
              <a:t>A </a:t>
            </a:r>
            <a:r>
              <a:rPr lang="ru-RU" sz="2400" dirty="0"/>
              <a:t>называется верхняя граница его функции принадлежности.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/>
          </a:p>
          <a:p>
            <a:pPr marL="0" indent="0" algn="just">
              <a:lnSpc>
                <a:spcPct val="80000"/>
              </a:lnSpc>
              <a:buNone/>
            </a:pPr>
            <a:endParaRPr lang="ru-RU" sz="24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/>
              <a:t>Для </a:t>
            </a:r>
            <a:r>
              <a:rPr lang="ru-RU" dirty="0"/>
              <a:t>дискретного универсального множества </a:t>
            </a:r>
            <a:r>
              <a:rPr lang="en-US" sz="2400" dirty="0" smtClean="0"/>
              <a:t>U</a:t>
            </a:r>
            <a:r>
              <a:rPr lang="ru-RU" sz="2400" dirty="0"/>
              <a:t> </a:t>
            </a:r>
            <a:r>
              <a:rPr lang="ru-RU" sz="2400" dirty="0" err="1"/>
              <a:t>супремум</a:t>
            </a:r>
            <a:r>
              <a:rPr lang="ru-RU" sz="2400" dirty="0"/>
              <a:t> становится максимумом, а значит высотой нечеткого множества будет максимум степеней принадлежности его элементов.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35729"/>
              </p:ext>
            </p:extLst>
          </p:nvPr>
        </p:nvGraphicFramePr>
        <p:xfrm>
          <a:off x="3777165" y="3700059"/>
          <a:ext cx="1476164" cy="64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6" name="Формула" r:id="rId3" imgW="634449" imgH="317225" progId="Equation.3">
                  <p:embed/>
                </p:oleObj>
              </mc:Choice>
              <mc:Fallback>
                <p:oleObj name="Формула" r:id="rId3" imgW="634449" imgH="317225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165" y="3700059"/>
                        <a:ext cx="1476164" cy="6480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/>
          <a:lstStyle/>
          <a:p>
            <a:r>
              <a:rPr lang="ru-RU" altLang="ru-RU" dirty="0"/>
              <a:t>Термин "</a:t>
            </a:r>
            <a:r>
              <a:rPr lang="ru-RU" altLang="ru-RU" b="1" i="1" dirty="0"/>
              <a:t>нечеткая логика</a:t>
            </a:r>
            <a:r>
              <a:rPr lang="ru-RU" altLang="ru-RU" dirty="0"/>
              <a:t>"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2060848"/>
            <a:ext cx="7056288" cy="3375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dirty="0"/>
              <a:t>В узком </a:t>
            </a:r>
            <a:r>
              <a:rPr lang="ru-RU" sz="2800" dirty="0" smtClean="0"/>
              <a:t>смысле </a:t>
            </a:r>
            <a:r>
              <a:rPr lang="ru-RU" sz="2800" b="1" dirty="0" smtClean="0"/>
              <a:t>нечеткая </a:t>
            </a:r>
            <a:r>
              <a:rPr lang="ru-RU" sz="2800" b="1" dirty="0"/>
              <a:t>логика </a:t>
            </a:r>
            <a:r>
              <a:rPr lang="ru-RU" sz="2800" dirty="0"/>
              <a:t>— это логическое исчисление, являющееся расширением многозначной логики. </a:t>
            </a:r>
            <a:endParaRPr lang="ru-RU" sz="2800" dirty="0" smtClean="0"/>
          </a:p>
          <a:p>
            <a:pPr marL="0" indent="0" algn="just">
              <a:lnSpc>
                <a:spcPct val="90000"/>
              </a:lnSpc>
              <a:buNone/>
            </a:pPr>
            <a:endParaRPr lang="ru-RU" sz="28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dirty="0"/>
              <a:t>В  широком </a:t>
            </a:r>
            <a:r>
              <a:rPr lang="ru-RU" sz="2800" dirty="0" smtClean="0"/>
              <a:t>смысле </a:t>
            </a:r>
            <a:r>
              <a:rPr lang="ru-RU" sz="2800" b="1" dirty="0" smtClean="0"/>
              <a:t>нечеткая </a:t>
            </a:r>
            <a:r>
              <a:rPr lang="ru-RU" sz="2800" b="1" dirty="0"/>
              <a:t>логика </a:t>
            </a:r>
            <a:r>
              <a:rPr lang="ru-RU" sz="2800" dirty="0"/>
              <a:t>равнозначна теории нечетких множеств. </a:t>
            </a:r>
          </a:p>
        </p:txBody>
      </p:sp>
    </p:spTree>
    <p:extLst>
      <p:ext uri="{BB962C8B-B14F-4D97-AF65-F5344CB8AC3E}">
        <p14:creationId xmlns:p14="http://schemas.microsoft.com/office/powerpoint/2010/main" val="81644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Нормальное нечеткое множество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490135"/>
            <a:ext cx="7344815" cy="34449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Нечеткое множество </a:t>
            </a:r>
            <a:r>
              <a:rPr lang="en-US" dirty="0"/>
              <a:t>A </a:t>
            </a:r>
            <a:r>
              <a:rPr lang="ru-RU" dirty="0"/>
              <a:t>называется </a:t>
            </a:r>
            <a:r>
              <a:rPr lang="ru-RU" b="1" dirty="0"/>
              <a:t>нормальным</a:t>
            </a:r>
            <a:r>
              <a:rPr lang="ru-RU" dirty="0"/>
              <a:t>, если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В противном случае оно называется </a:t>
            </a:r>
            <a:r>
              <a:rPr lang="ru-RU" b="1" dirty="0"/>
              <a:t>субнормальным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Нечеткое множество называется </a:t>
            </a:r>
            <a:r>
              <a:rPr lang="ru-RU" b="1" dirty="0"/>
              <a:t>пустым</a:t>
            </a:r>
            <a:r>
              <a:rPr lang="ru-RU" dirty="0"/>
              <a:t>, если ∀</a:t>
            </a:r>
            <a:r>
              <a:rPr lang="en-US" dirty="0"/>
              <a:t>x</a:t>
            </a:r>
            <a:r>
              <a:rPr lang="ru-RU" dirty="0"/>
              <a:t>∈</a:t>
            </a:r>
            <a:r>
              <a:rPr lang="en-US" dirty="0"/>
              <a:t>U</a:t>
            </a:r>
            <a:r>
              <a:rPr lang="ru-RU" dirty="0"/>
              <a:t>(</a:t>
            </a:r>
            <a:r>
              <a:rPr lang="en-US" dirty="0" err="1"/>
              <a:t>μ</a:t>
            </a:r>
            <a:r>
              <a:rPr lang="en-US" baseline="-25000" dirty="0" err="1"/>
              <a:t>A</a:t>
            </a:r>
            <a:r>
              <a:rPr lang="ru-RU" dirty="0"/>
              <a:t>(</a:t>
            </a:r>
            <a:r>
              <a:rPr lang="en-US" dirty="0"/>
              <a:t>x</a:t>
            </a:r>
            <a:r>
              <a:rPr lang="ru-RU" dirty="0"/>
              <a:t>)=0).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18960"/>
              </p:ext>
            </p:extLst>
          </p:nvPr>
        </p:nvGraphicFramePr>
        <p:xfrm>
          <a:off x="3599656" y="3068960"/>
          <a:ext cx="19446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8" name="Формула" r:id="rId3" imgW="825142" imgH="317362" progId="Equation.3">
                  <p:embed/>
                </p:oleObj>
              </mc:Choice>
              <mc:Fallback>
                <p:oleObj name="Формула" r:id="rId3" imgW="825142" imgH="31736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656" y="3068960"/>
                        <a:ext cx="1944688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56468" y="1449388"/>
            <a:ext cx="7359947" cy="10435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Непустое субнормальное нечеткое множество можно привести к нормальному (нормализовать) по </a:t>
            </a:r>
            <a:r>
              <a:rPr lang="ru-RU" sz="2800" dirty="0" smtClean="0"/>
              <a:t>формуле: </a:t>
            </a:r>
            <a:endParaRPr lang="ru-RU" sz="2800" dirty="0"/>
          </a:p>
        </p:txBody>
      </p:sp>
      <p:pic>
        <p:nvPicPr>
          <p:cNvPr id="50180" name="Picture 4" descr="\mu '_A (x) = \frac{{\mu _A (x)}}&#10;{{\mathop {\sup }\limits_U \mu _A (x)}}&#10;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4395" y="3429000"/>
            <a:ext cx="330409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57103" y="976739"/>
            <a:ext cx="63112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>
                <a:latin typeface="+mn-lt"/>
                <a:cs typeface="Times New Roman" pitchFamily="18" charset="0"/>
              </a:rPr>
              <a:t>Нормализация нечеткого множества Ã с функцией принадлежности </a:t>
            </a:r>
            <a:endParaRPr lang="ru-RU" sz="2400" dirty="0">
              <a:latin typeface="+mn-lt"/>
            </a:endParaRPr>
          </a:p>
        </p:txBody>
      </p:sp>
      <p:pic>
        <p:nvPicPr>
          <p:cNvPr id="52228" name="Picture 4" descr="http://matlab.exponenta.ru/fuzzylogic/book1/images/image006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56176" y="3466306"/>
            <a:ext cx="1800225" cy="609600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076450" y="3633788"/>
            <a:ext cx="569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52231" name="Picture 7" descr="image00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116137"/>
            <a:ext cx="460851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Ядро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Ядром</a:t>
            </a:r>
            <a:r>
              <a:rPr lang="ru-RU" dirty="0"/>
              <a:t> нечеткого множества Ã называется четкое подмножество универсального множества </a:t>
            </a:r>
            <a:r>
              <a:rPr lang="en-US" dirty="0"/>
              <a:t>U</a:t>
            </a:r>
            <a:r>
              <a:rPr lang="ru-RU" dirty="0"/>
              <a:t>, элементы которого имеют степени принадлежности равные единице. </a:t>
            </a:r>
          </a:p>
          <a:p>
            <a:pPr algn="ctr">
              <a:buFont typeface="Wingdings" pitchFamily="2" charset="2"/>
              <a:buNone/>
            </a:pPr>
            <a:r>
              <a:rPr lang="en-US" b="1" dirty="0"/>
              <a:t>core</a:t>
            </a:r>
            <a:r>
              <a:rPr lang="ru-RU" b="1" dirty="0"/>
              <a:t>(</a:t>
            </a:r>
            <a:r>
              <a:rPr lang="en-US" b="1" dirty="0"/>
              <a:t>A</a:t>
            </a:r>
            <a:r>
              <a:rPr lang="ru-RU" b="1" dirty="0"/>
              <a:t>)={</a:t>
            </a:r>
            <a:r>
              <a:rPr lang="en-US" b="1" dirty="0"/>
              <a:t>x</a:t>
            </a:r>
            <a:r>
              <a:rPr lang="ru-RU" b="1" dirty="0"/>
              <a:t>| μ</a:t>
            </a:r>
            <a:r>
              <a:rPr lang="en-US" b="1" baseline="-25000" dirty="0"/>
              <a:t>A</a:t>
            </a:r>
            <a:r>
              <a:rPr lang="ru-RU" b="1" dirty="0"/>
              <a:t>(</a:t>
            </a:r>
            <a:r>
              <a:rPr lang="en-US" b="1" dirty="0"/>
              <a:t>x</a:t>
            </a:r>
            <a:r>
              <a:rPr lang="ru-RU" b="1" dirty="0"/>
              <a:t>) </a:t>
            </a:r>
            <a:r>
              <a:rPr lang="ru-RU" b="1" dirty="0" smtClean="0"/>
              <a:t>=1} </a:t>
            </a: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Ядро </a:t>
            </a:r>
            <a:r>
              <a:rPr lang="ru-RU" dirty="0"/>
              <a:t>субнормального нечеткого множества пустое.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Срез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490135"/>
            <a:ext cx="6798736" cy="31711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Множеством уровня</a:t>
            </a:r>
            <a:r>
              <a:rPr lang="ru-RU" dirty="0"/>
              <a:t> α (α-</a:t>
            </a:r>
            <a:r>
              <a:rPr lang="ru-RU" b="1" dirty="0"/>
              <a:t>срезом, α-сечением</a:t>
            </a:r>
            <a:r>
              <a:rPr lang="ru-RU" dirty="0"/>
              <a:t>) нечеткого множества </a:t>
            </a:r>
            <a:r>
              <a:rPr lang="en-US" dirty="0"/>
              <a:t>A </a:t>
            </a:r>
            <a:r>
              <a:rPr lang="ru-RU" dirty="0"/>
              <a:t>называется четкое подмножество универсального множества </a:t>
            </a:r>
            <a:r>
              <a:rPr lang="en-US" dirty="0"/>
              <a:t>U</a:t>
            </a:r>
            <a:r>
              <a:rPr lang="ru-RU" dirty="0"/>
              <a:t>, определяемое по </a:t>
            </a:r>
            <a:r>
              <a:rPr lang="ru-RU" dirty="0" smtClean="0"/>
              <a:t>формуле: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b="1" dirty="0"/>
              <a:t>A</a:t>
            </a:r>
            <a:r>
              <a:rPr lang="en-US" b="1" baseline="-25000" dirty="0"/>
              <a:t>α</a:t>
            </a:r>
            <a:r>
              <a:rPr lang="ru-RU" b="1" dirty="0"/>
              <a:t>={</a:t>
            </a:r>
            <a:r>
              <a:rPr lang="en-US" b="1" dirty="0"/>
              <a:t>x</a:t>
            </a:r>
            <a:r>
              <a:rPr lang="ru-RU" b="1" dirty="0"/>
              <a:t>| μ</a:t>
            </a:r>
            <a:r>
              <a:rPr lang="en-US" b="1" baseline="-25000" dirty="0"/>
              <a:t>A</a:t>
            </a:r>
            <a:r>
              <a:rPr lang="ru-RU" b="1" dirty="0"/>
              <a:t>(</a:t>
            </a:r>
            <a:r>
              <a:rPr lang="en-US" b="1" dirty="0"/>
              <a:t>x</a:t>
            </a:r>
            <a:r>
              <a:rPr lang="ru-RU" b="1" dirty="0"/>
              <a:t>)≥α}</a:t>
            </a:r>
            <a:r>
              <a:rPr lang="en-US" b="1" dirty="0"/>
              <a:t>, α∈[0,1].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548680"/>
            <a:ext cx="6005513" cy="719138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pic>
        <p:nvPicPr>
          <p:cNvPr id="54276" name="Picture 4" descr="image0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59632" y="1484784"/>
            <a:ext cx="6624736" cy="424636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Точка перехода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Множество строгого уровня определяется в виде </a:t>
            </a:r>
            <a:r>
              <a:rPr lang="en-US"/>
              <a:t>A</a:t>
            </a:r>
            <a:r>
              <a:rPr lang="en-US" baseline="-25000"/>
              <a:t>α</a:t>
            </a:r>
            <a:r>
              <a:rPr lang="ru-RU"/>
              <a:t>={</a:t>
            </a:r>
            <a:r>
              <a:rPr lang="en-US"/>
              <a:t>x</a:t>
            </a:r>
            <a:r>
              <a:rPr lang="ru-RU"/>
              <a:t>| μ</a:t>
            </a:r>
            <a:r>
              <a:rPr lang="en-US" baseline="-25000"/>
              <a:t>A</a:t>
            </a:r>
            <a:r>
              <a:rPr lang="ru-RU"/>
              <a:t>(</a:t>
            </a:r>
            <a:r>
              <a:rPr lang="en-US"/>
              <a:t>x</a:t>
            </a:r>
            <a:r>
              <a:rPr lang="ru-RU"/>
              <a:t>)&gt;α}. В частности, носителем нечеткого множества является множество элементов, для которых μ</a:t>
            </a:r>
            <a:r>
              <a:rPr lang="en-US" baseline="-25000"/>
              <a:t>A</a:t>
            </a:r>
            <a:r>
              <a:rPr lang="ru-RU"/>
              <a:t>(</a:t>
            </a:r>
            <a:r>
              <a:rPr lang="en-US"/>
              <a:t>x</a:t>
            </a:r>
            <a:r>
              <a:rPr lang="ru-RU"/>
              <a:t>)&gt;0.</a:t>
            </a:r>
            <a:endParaRPr lang="ru-RU" b="1"/>
          </a:p>
          <a:p>
            <a:r>
              <a:rPr lang="ru-RU" b="1"/>
              <a:t>Точка перехода</a:t>
            </a:r>
            <a:r>
              <a:rPr lang="ru-RU"/>
              <a:t> нечеткого множества </a:t>
            </a:r>
            <a:r>
              <a:rPr lang="en-US"/>
              <a:t>A </a:t>
            </a:r>
            <a:r>
              <a:rPr lang="ru-RU"/>
              <a:t>— это такой элемент </a:t>
            </a:r>
            <a:r>
              <a:rPr lang="en-US"/>
              <a:t>x</a:t>
            </a:r>
            <a:r>
              <a:rPr lang="ru-RU"/>
              <a:t>∈</a:t>
            </a:r>
            <a:r>
              <a:rPr lang="en-US"/>
              <a:t>U</a:t>
            </a:r>
            <a:r>
              <a:rPr lang="ru-RU"/>
              <a:t>, для которого μ</a:t>
            </a:r>
            <a:r>
              <a:rPr lang="en-US" baseline="-25000"/>
              <a:t>A</a:t>
            </a:r>
            <a:r>
              <a:rPr lang="ru-RU"/>
              <a:t>(</a:t>
            </a:r>
            <a:r>
              <a:rPr lang="en-US"/>
              <a:t>x</a:t>
            </a:r>
            <a:r>
              <a:rPr lang="ru-RU"/>
              <a:t>)=0.5.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Четкое множество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/>
              <a:t>Четкое множество</a:t>
            </a:r>
            <a:r>
              <a:rPr lang="ru-RU"/>
              <a:t> </a:t>
            </a:r>
            <a:r>
              <a:rPr lang="en-US"/>
              <a:t>A</a:t>
            </a:r>
            <a:r>
              <a:rPr lang="ru-RU"/>
              <a:t>*, ближайшее к нечеткому множеству </a:t>
            </a:r>
            <a:r>
              <a:rPr lang="en-US"/>
              <a:t>A</a:t>
            </a:r>
            <a:r>
              <a:rPr lang="ru-RU"/>
              <a:t>, определяется следующим образом: </a:t>
            </a:r>
          </a:p>
        </p:txBody>
      </p:sp>
      <p:pic>
        <p:nvPicPr>
          <p:cNvPr id="56324" name="Picture 4" descr="\mu _{A^* } (x) = \left\{ {\begin{array}{*{20}c}&#10;   {0,\quad \t{\char229}\t{\char241}\t{\char235}\t{\char232}\;\mu _A (x) &lt; 0,5;}  \\&#10;   {1,\quad \t{\char229}\t{\char241}\t{\char235}\t{\char232}\;\mu _A (x) &gt; 0,5;}  \\&#10;   {0\;\t{\char232}\t{\char235}\t{\char232}\;1,\quad \t{\char226}\;\t{\char239}\t{\char240}\t{\char238}\t{\char242}\t{\char232}\t{\char226}\t{\char237}\t{\char238}\t{\char236}\;\t{\char241}\t{\char235}\t{\char243}\t{\char247}\t{\char224}\t{\char229}.}  \\&#10; \end{array} } \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573463"/>
            <a:ext cx="62642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Выпуклое множество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/>
              <a:t>Нечеткое множество </a:t>
            </a:r>
            <a:r>
              <a:rPr lang="en-US" sz="2800" dirty="0"/>
              <a:t>A </a:t>
            </a:r>
            <a:r>
              <a:rPr lang="ru-RU" sz="2800" dirty="0"/>
              <a:t>в пространстве </a:t>
            </a:r>
            <a:r>
              <a:rPr lang="en-US" sz="2800" dirty="0"/>
              <a:t>U</a:t>
            </a:r>
            <a:r>
              <a:rPr lang="ru-RU" sz="2800" dirty="0"/>
              <a:t>=</a:t>
            </a:r>
            <a:r>
              <a:rPr lang="en-US" sz="2800" dirty="0"/>
              <a:t>R</a:t>
            </a:r>
            <a:r>
              <a:rPr lang="en-US" sz="2800" baseline="-25000" dirty="0"/>
              <a:t>n</a:t>
            </a:r>
            <a:r>
              <a:rPr lang="en-US" sz="2800" dirty="0"/>
              <a:t> </a:t>
            </a:r>
            <a:r>
              <a:rPr lang="ru-RU" sz="2800" dirty="0"/>
              <a:t>называется </a:t>
            </a:r>
            <a:r>
              <a:rPr lang="ru-RU" sz="2800" b="1" dirty="0"/>
              <a:t>выпуклым</a:t>
            </a:r>
            <a:r>
              <a:rPr lang="ru-RU" sz="2800" dirty="0"/>
              <a:t> нечетким множеством тогда и только тогда, если его функция принадлежности выпукла, т.е. для каждой пары точек </a:t>
            </a:r>
            <a:r>
              <a:rPr lang="en-US" sz="2800" dirty="0"/>
              <a:t>x </a:t>
            </a:r>
            <a:r>
              <a:rPr lang="ru-RU" sz="2800" dirty="0"/>
              <a:t>и </a:t>
            </a:r>
            <a:r>
              <a:rPr lang="en-US" sz="2800" dirty="0"/>
              <a:t>y </a:t>
            </a:r>
            <a:r>
              <a:rPr lang="ru-RU" sz="2800" dirty="0"/>
              <a:t>из </a:t>
            </a:r>
            <a:r>
              <a:rPr lang="en-US" sz="2800" dirty="0"/>
              <a:t>U </a:t>
            </a:r>
            <a:r>
              <a:rPr lang="ru-RU" sz="2800" dirty="0"/>
              <a:t>функция принадлежности удовлетворяет неравенству </a:t>
            </a:r>
            <a:endParaRPr lang="en-US" sz="2800" dirty="0"/>
          </a:p>
          <a:p>
            <a:pPr lvl="1" algn="ctr">
              <a:buFont typeface="Wingdings" pitchFamily="2" charset="2"/>
              <a:buNone/>
            </a:pPr>
            <a:r>
              <a:rPr lang="en-US" sz="2400" dirty="0" err="1"/>
              <a:t>μ</a:t>
            </a:r>
            <a:r>
              <a:rPr lang="en-US" sz="2400" baseline="-25000" dirty="0" err="1"/>
              <a:t>A</a:t>
            </a:r>
            <a:r>
              <a:rPr lang="en-US" sz="2400" dirty="0"/>
              <a:t>(</a:t>
            </a:r>
            <a:r>
              <a:rPr lang="en-US" sz="2400" dirty="0" err="1"/>
              <a:t>λx</a:t>
            </a:r>
            <a:r>
              <a:rPr lang="en-US" sz="2400" dirty="0"/>
              <a:t>+(1–λ)y)≥min{</a:t>
            </a:r>
            <a:r>
              <a:rPr lang="en-US" sz="2400" dirty="0" err="1"/>
              <a:t>μ</a:t>
            </a:r>
            <a:r>
              <a:rPr lang="en-US" sz="2400" baseline="-25000" dirty="0" err="1"/>
              <a:t>A</a:t>
            </a:r>
            <a:r>
              <a:rPr lang="en-US" sz="2400" dirty="0"/>
              <a:t>(x), </a:t>
            </a:r>
            <a:r>
              <a:rPr lang="en-US" sz="2400" dirty="0" err="1"/>
              <a:t>μ</a:t>
            </a:r>
            <a:r>
              <a:rPr lang="en-US" sz="2400" baseline="-25000" dirty="0" err="1"/>
              <a:t>A</a:t>
            </a:r>
            <a:r>
              <a:rPr lang="en-US" sz="2400" dirty="0"/>
              <a:t>(y)}, </a:t>
            </a:r>
            <a:r>
              <a:rPr lang="ru-RU" sz="2400" dirty="0"/>
              <a:t>для</a:t>
            </a:r>
            <a:r>
              <a:rPr lang="en-US" sz="2400" dirty="0"/>
              <a:t> </a:t>
            </a:r>
            <a:r>
              <a:rPr lang="ru-RU" sz="2400" dirty="0"/>
              <a:t>любого</a:t>
            </a:r>
            <a:r>
              <a:rPr lang="en-US" sz="2400" dirty="0"/>
              <a:t> λ∈[0, 1]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</a:t>
            </a:r>
          </a:p>
        </p:txBody>
      </p:sp>
      <p:pic>
        <p:nvPicPr>
          <p:cNvPr id="58372" name="Picture 4" descr="image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8064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/>
          <a:lstStyle/>
          <a:p>
            <a:r>
              <a:rPr lang="ru-RU" altLang="ru-RU" dirty="0"/>
              <a:t>Термин "</a:t>
            </a:r>
            <a:r>
              <a:rPr lang="ru-RU" altLang="ru-RU" b="1" i="1" dirty="0"/>
              <a:t>нечеткая логика</a:t>
            </a:r>
            <a:r>
              <a:rPr lang="ru-RU" altLang="ru-RU" dirty="0"/>
              <a:t>"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79912" y="2060848"/>
            <a:ext cx="4319984" cy="3375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dirty="0"/>
              <a:t>Впервые термин </a:t>
            </a:r>
            <a:r>
              <a:rPr lang="ru-RU" sz="2800" b="1" dirty="0"/>
              <a:t>нечеткая логика </a:t>
            </a:r>
            <a:r>
              <a:rPr lang="ru-RU" sz="2800" dirty="0" smtClean="0"/>
              <a:t>(</a:t>
            </a:r>
            <a:r>
              <a:rPr lang="ru-RU" sz="2800" b="1" dirty="0" err="1"/>
              <a:t>fuzzy</a:t>
            </a:r>
            <a:r>
              <a:rPr lang="ru-RU" sz="2800" b="1" dirty="0"/>
              <a:t> logic</a:t>
            </a:r>
            <a:r>
              <a:rPr lang="ru-RU" sz="2800" dirty="0"/>
              <a:t>) был введен </a:t>
            </a:r>
            <a:r>
              <a:rPr lang="ru-RU" sz="2800" b="1" dirty="0" err="1" smtClean="0"/>
              <a:t>Лотфи</a:t>
            </a:r>
            <a:r>
              <a:rPr lang="ru-RU" sz="2800" b="1" dirty="0"/>
              <a:t> Аскер </a:t>
            </a:r>
            <a:r>
              <a:rPr lang="ru-RU" sz="2800" b="1" dirty="0" smtClean="0"/>
              <a:t>Заде </a:t>
            </a:r>
            <a:r>
              <a:rPr lang="ru-RU" sz="2800" dirty="0"/>
              <a:t>в 1965 году в работе “Нечеткие множества” в журнале “Информатика и управление”.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12" y="2060848"/>
            <a:ext cx="2232025" cy="3024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012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3851" y="332656"/>
            <a:ext cx="6799262" cy="1303337"/>
          </a:xfrm>
        </p:spPr>
        <p:txBody>
          <a:bodyPr/>
          <a:lstStyle/>
          <a:p>
            <a:r>
              <a:rPr lang="ru-RU" dirty="0"/>
              <a:t>Операции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1403648" y="1556792"/>
                <a:ext cx="6639669" cy="4370286"/>
              </a:xfrm>
            </p:spPr>
            <p:txBody>
              <a:bodyPr>
                <a:noAutofit/>
              </a:bodyPr>
              <a:lstStyle/>
              <a:p>
                <a:r>
                  <a:rPr lang="ru-RU" sz="3200" dirty="0" smtClean="0"/>
                  <a:t>Объединение</a:t>
                </a:r>
              </a:p>
              <a:p>
                <a:pPr marL="457200" lvl="1" indent="0">
                  <a:buNone/>
                </a:pPr>
                <a:r>
                  <a:rPr lang="en-US" sz="2800" b="1" dirty="0" err="1"/>
                  <a:t>μ</a:t>
                </a:r>
                <a:r>
                  <a:rPr lang="en-US" sz="2800" b="1" baseline="-25000" dirty="0" err="1"/>
                  <a:t>A∪B</a:t>
                </a:r>
                <a:r>
                  <a:rPr lang="en-US" sz="2800" b="1" dirty="0"/>
                  <a:t>(x</a:t>
                </a:r>
                <a:r>
                  <a:rPr lang="en-US" sz="2800" b="1" dirty="0" smtClean="0"/>
                  <a:t>) = max{</a:t>
                </a:r>
                <a:r>
                  <a:rPr lang="ru-RU" sz="2800" b="1" dirty="0"/>
                  <a:t>μ</a:t>
                </a:r>
                <a:r>
                  <a:rPr lang="en-US" sz="2800" b="1" baseline="-25000" dirty="0"/>
                  <a:t>A</a:t>
                </a:r>
                <a:r>
                  <a:rPr lang="en-US" sz="2800" b="1" dirty="0"/>
                  <a:t>(x), </a:t>
                </a:r>
                <a:r>
                  <a:rPr lang="ru-RU" sz="2800" b="1" dirty="0"/>
                  <a:t>μ</a:t>
                </a:r>
                <a:r>
                  <a:rPr lang="en-US" sz="2800" b="1" baseline="-25000" dirty="0"/>
                  <a:t>B</a:t>
                </a:r>
                <a:r>
                  <a:rPr lang="en-US" sz="2800" b="1" dirty="0"/>
                  <a:t>(x)}</a:t>
                </a:r>
                <a:endParaRPr lang="ru-RU" sz="2800" b="1" dirty="0"/>
              </a:p>
              <a:p>
                <a:r>
                  <a:rPr lang="ru-RU" sz="3200" dirty="0"/>
                  <a:t>Пересечение</a:t>
                </a:r>
              </a:p>
              <a:p>
                <a:pPr marL="457200" lvl="1" indent="0">
                  <a:buNone/>
                </a:pPr>
                <a:r>
                  <a:rPr lang="ru-RU" sz="2800" b="1" dirty="0"/>
                  <a:t>μ</a:t>
                </a:r>
                <a:r>
                  <a:rPr lang="en-US" sz="2800" b="1" baseline="-25000" dirty="0" err="1"/>
                  <a:t>A∩B</a:t>
                </a:r>
                <a:r>
                  <a:rPr lang="en-US" sz="2800" b="1" dirty="0"/>
                  <a:t>(x</a:t>
                </a:r>
                <a:r>
                  <a:rPr lang="en-US" sz="2800" b="1" dirty="0" smtClean="0"/>
                  <a:t>) = min{</a:t>
                </a:r>
                <a:r>
                  <a:rPr lang="ru-RU" sz="2800" b="1" dirty="0"/>
                  <a:t>μ</a:t>
                </a:r>
                <a:r>
                  <a:rPr lang="en-US" sz="2800" b="1" baseline="-25000" dirty="0"/>
                  <a:t>A</a:t>
                </a:r>
                <a:r>
                  <a:rPr lang="en-US" sz="2800" b="1" dirty="0"/>
                  <a:t>(x), </a:t>
                </a:r>
                <a:r>
                  <a:rPr lang="ru-RU" sz="2800" b="1" dirty="0"/>
                  <a:t>μ</a:t>
                </a:r>
                <a:r>
                  <a:rPr lang="en-US" sz="2800" b="1" baseline="-25000" dirty="0"/>
                  <a:t>B</a:t>
                </a:r>
                <a:r>
                  <a:rPr lang="en-US" sz="2800" b="1" dirty="0"/>
                  <a:t>(x)} </a:t>
                </a:r>
                <a:endParaRPr lang="ru-RU" sz="2800" b="1" dirty="0"/>
              </a:p>
              <a:p>
                <a:r>
                  <a:rPr lang="ru-RU" sz="3200" dirty="0" smtClean="0"/>
                  <a:t>Дополнение</a:t>
                </a:r>
                <a:endParaRPr lang="en-US" sz="3200" dirty="0" smtClean="0"/>
              </a:p>
              <a:p>
                <a:pPr marL="0" lvl="1" indent="0">
                  <a:buNone/>
                </a:pPr>
                <a:r>
                  <a:rPr lang="en-US" sz="2800" dirty="0"/>
                  <a:t>	</a:t>
                </a:r>
                <a:r>
                  <a:rPr lang="ru-RU" sz="2800" b="1" dirty="0" smtClean="0"/>
                  <a:t>μ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baseline="-2500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1" i="0" baseline="-2500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800" b="1" dirty="0">
                    <a:sym typeface="Symbol" panose="05050102010706020507" pitchFamily="18" charset="2"/>
                  </a:rPr>
                  <a:t> </a:t>
                </a:r>
                <a:r>
                  <a:rPr lang="en-US" sz="2800" b="1" dirty="0" smtClean="0"/>
                  <a:t>(x) = 1 – </a:t>
                </a:r>
                <a:r>
                  <a:rPr lang="ru-RU" sz="2800" b="1" dirty="0"/>
                  <a:t>μ</a:t>
                </a:r>
                <a:r>
                  <a:rPr lang="en-US" sz="2800" b="1" baseline="-25000" dirty="0" smtClean="0"/>
                  <a:t>A</a:t>
                </a:r>
                <a:r>
                  <a:rPr lang="en-US" sz="2800" b="1" dirty="0" smtClean="0"/>
                  <a:t>(x),	</a:t>
                </a:r>
              </a:p>
              <a:p>
                <a:pPr marL="0" lvl="1" indent="0">
                  <a:buNone/>
                </a:pPr>
                <a:r>
                  <a:rPr lang="en-US" sz="2800" b="1" dirty="0"/>
                  <a:t>	</a:t>
                </a:r>
                <a:r>
                  <a:rPr lang="en-US" sz="2800" b="1" dirty="0" smtClean="0"/>
                  <a:t>A </a:t>
                </a:r>
                <a:r>
                  <a:rPr lang="en-US" sz="2800" b="1" dirty="0" smtClean="0">
                    <a:sym typeface="Symbol" panose="05050102010706020507" pitchFamily="18" charset="2"/>
                  </a:rPr>
                  <a:t>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800" b="1" dirty="0" smtClean="0">
                    <a:sym typeface="Symbol" panose="05050102010706020507" pitchFamily="18" charset="2"/>
                  </a:rPr>
                  <a:t>  , A 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800" b="1" dirty="0" smtClean="0">
                    <a:sym typeface="Symbol" panose="05050102010706020507" pitchFamily="18" charset="2"/>
                  </a:rPr>
                  <a:t>  U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03648" y="1556792"/>
                <a:ext cx="6639669" cy="4370286"/>
              </a:xfrm>
              <a:blipFill rotWithShape="0">
                <a:blip r:embed="rId2"/>
                <a:stretch>
                  <a:fillRect l="-2571" t="-3208" b="-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0138" y="332656"/>
            <a:ext cx="6799262" cy="1303337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pic>
        <p:nvPicPr>
          <p:cNvPr id="45060" name="Picture 4" descr="1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39330"/>
            <a:ext cx="6913636" cy="181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99642" y="1635993"/>
            <a:ext cx="7000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7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>
                <a:latin typeface="+mn-lt"/>
              </a:rPr>
              <a:t>Пусть </a:t>
            </a:r>
            <a:r>
              <a:rPr lang="ru-RU" altLang="ru-RU" sz="2400" i="1" dirty="0">
                <a:latin typeface="+mn-lt"/>
              </a:rPr>
              <a:t>A </a:t>
            </a:r>
            <a:r>
              <a:rPr lang="ru-RU" altLang="ru-RU" sz="2400" dirty="0">
                <a:latin typeface="+mn-lt"/>
              </a:rPr>
              <a:t> нечеткий интервал от 5 до 8 и </a:t>
            </a:r>
            <a:r>
              <a:rPr lang="ru-RU" altLang="ru-RU" sz="2400" i="1" dirty="0">
                <a:latin typeface="+mn-lt"/>
              </a:rPr>
              <a:t>B</a:t>
            </a:r>
            <a:r>
              <a:rPr lang="ru-RU" altLang="ru-RU" sz="2400" dirty="0">
                <a:latin typeface="+mn-lt"/>
              </a:rPr>
              <a:t> нечеткое число </a:t>
            </a:r>
            <a:r>
              <a:rPr lang="ru-RU" altLang="ru-RU" sz="2400" i="1" dirty="0">
                <a:latin typeface="+mn-lt"/>
              </a:rPr>
              <a:t>около</a:t>
            </a:r>
            <a:r>
              <a:rPr lang="ru-RU" altLang="ru-RU" sz="2400" dirty="0">
                <a:latin typeface="+mn-lt"/>
              </a:rPr>
              <a:t> </a:t>
            </a:r>
            <a:r>
              <a:rPr lang="ru-RU" altLang="ru-RU" sz="2400" dirty="0" smtClean="0">
                <a:latin typeface="+mn-lt"/>
              </a:rPr>
              <a:t>4</a:t>
            </a:r>
            <a:r>
              <a:rPr lang="en-US" altLang="ru-RU" sz="2400" dirty="0" smtClean="0">
                <a:latin typeface="+mn-lt"/>
              </a:rPr>
              <a:t>.</a:t>
            </a:r>
            <a:endParaRPr lang="ru-RU" alt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87624" y="908720"/>
            <a:ext cx="6768752" cy="165618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spcBef>
                <a:spcPts val="7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b="1" dirty="0" smtClean="0">
                <a:solidFill>
                  <a:schemeClr val="tx1"/>
                </a:solidFill>
              </a:rPr>
              <a:t>Пересечение</a:t>
            </a:r>
            <a:r>
              <a:rPr lang="ru-RU" altLang="ru-RU" dirty="0" smtClean="0">
                <a:solidFill>
                  <a:schemeClr val="tx1"/>
                </a:solidFill>
              </a:rPr>
              <a:t>  </a:t>
            </a:r>
            <a:endParaRPr lang="en-US" altLang="ru-RU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7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7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dirty="0" smtClean="0">
                <a:solidFill>
                  <a:schemeClr val="tx1"/>
                </a:solidFill>
              </a:rPr>
              <a:t>Нечеткое множество </a:t>
            </a:r>
            <a:r>
              <a:rPr lang="ru-RU" altLang="ru-RU" i="1" dirty="0" smtClean="0">
                <a:solidFill>
                  <a:schemeClr val="tx1"/>
                </a:solidFill>
              </a:rPr>
              <a:t>между</a:t>
            </a:r>
            <a:r>
              <a:rPr lang="ru-RU" altLang="ru-RU" dirty="0" smtClean="0">
                <a:solidFill>
                  <a:schemeClr val="tx1"/>
                </a:solidFill>
              </a:rPr>
              <a:t> 5 </a:t>
            </a:r>
            <a:r>
              <a:rPr lang="ru-RU" altLang="ru-RU" i="1" dirty="0" smtClean="0">
                <a:solidFill>
                  <a:schemeClr val="tx1"/>
                </a:solidFill>
              </a:rPr>
              <a:t>и</a:t>
            </a:r>
            <a:r>
              <a:rPr lang="ru-RU" altLang="ru-RU" dirty="0" smtClean="0">
                <a:solidFill>
                  <a:schemeClr val="tx1"/>
                </a:solidFill>
              </a:rPr>
              <a:t> 8 </a:t>
            </a:r>
            <a:r>
              <a:rPr lang="ru-RU" altLang="ru-RU" b="1" dirty="0" smtClean="0">
                <a:solidFill>
                  <a:schemeClr val="tx1"/>
                </a:solidFill>
              </a:rPr>
              <a:t>И  (</a:t>
            </a:r>
            <a:r>
              <a:rPr lang="ru-RU" altLang="ru-RU" b="1" dirty="0" err="1" smtClean="0">
                <a:solidFill>
                  <a:schemeClr val="tx1"/>
                </a:solidFill>
              </a:rPr>
              <a:t>AND</a:t>
            </a:r>
            <a:r>
              <a:rPr lang="ru-RU" altLang="ru-RU" b="1" dirty="0" smtClean="0">
                <a:solidFill>
                  <a:schemeClr val="tx1"/>
                </a:solidFill>
              </a:rPr>
              <a:t>) </a:t>
            </a:r>
            <a:r>
              <a:rPr lang="ru-RU" altLang="ru-RU" i="1" dirty="0" smtClean="0">
                <a:solidFill>
                  <a:schemeClr val="tx1"/>
                </a:solidFill>
              </a:rPr>
              <a:t> около</a:t>
            </a:r>
            <a:r>
              <a:rPr lang="ru-RU" altLang="ru-RU" dirty="0" smtClean="0">
                <a:solidFill>
                  <a:schemeClr val="tx1"/>
                </a:solidFill>
              </a:rPr>
              <a:t> 4.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544" y="2780928"/>
            <a:ext cx="4228911" cy="21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27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35657" y="692696"/>
            <a:ext cx="7056785" cy="18002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algn="ctr">
              <a:spcBef>
                <a:spcPts val="7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</a:rPr>
              <a:t>Объединение </a:t>
            </a:r>
            <a:endParaRPr lang="en-US" altLang="ru-RU" sz="28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7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8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7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 smtClean="0">
                <a:solidFill>
                  <a:schemeClr val="tx1"/>
                </a:solidFill>
              </a:rPr>
              <a:t>Нечеткое множество </a:t>
            </a:r>
            <a:r>
              <a:rPr lang="ru-RU" altLang="ru-RU" sz="2800" i="1" dirty="0" smtClean="0">
                <a:solidFill>
                  <a:schemeClr val="tx1"/>
                </a:solidFill>
              </a:rPr>
              <a:t>между</a:t>
            </a:r>
            <a:r>
              <a:rPr lang="ru-RU" altLang="ru-RU" sz="2800" dirty="0" smtClean="0">
                <a:solidFill>
                  <a:schemeClr val="tx1"/>
                </a:solidFill>
              </a:rPr>
              <a:t> 5 </a:t>
            </a:r>
            <a:r>
              <a:rPr lang="ru-RU" altLang="ru-RU" sz="2800" i="1" dirty="0" smtClean="0">
                <a:solidFill>
                  <a:schemeClr val="tx1"/>
                </a:solidFill>
              </a:rPr>
              <a:t>и</a:t>
            </a:r>
            <a:r>
              <a:rPr lang="ru-RU" altLang="ru-RU" sz="2800" dirty="0" smtClean="0">
                <a:solidFill>
                  <a:schemeClr val="tx1"/>
                </a:solidFill>
              </a:rPr>
              <a:t> 8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ИЛИ  (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OR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) </a:t>
            </a:r>
            <a:r>
              <a:rPr lang="ru-RU" altLang="ru-RU" sz="2800" i="1" dirty="0" smtClean="0">
                <a:solidFill>
                  <a:schemeClr val="tx1"/>
                </a:solidFill>
              </a:rPr>
              <a:t> около</a:t>
            </a:r>
            <a:r>
              <a:rPr lang="ru-RU" altLang="ru-RU" sz="2800" dirty="0" smtClean="0">
                <a:solidFill>
                  <a:schemeClr val="tx1"/>
                </a:solidFill>
              </a:rPr>
              <a:t> 4</a:t>
            </a:r>
            <a:r>
              <a:rPr lang="en-US" altLang="ru-RU" sz="2800" dirty="0" smtClean="0">
                <a:solidFill>
                  <a:schemeClr val="tx1"/>
                </a:solidFill>
              </a:rPr>
              <a:t>.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97" y="2924944"/>
            <a:ext cx="4536504" cy="19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2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99592" y="764704"/>
            <a:ext cx="7272808" cy="15128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5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b="1" dirty="0" smtClean="0"/>
              <a:t>Отрицание </a:t>
            </a:r>
          </a:p>
          <a:p>
            <a:pPr marL="0" indent="0">
              <a:spcBef>
                <a:spcPts val="5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 dirty="0" smtClean="0"/>
          </a:p>
          <a:p>
            <a:pPr marL="0" indent="0">
              <a:spcBef>
                <a:spcPts val="500"/>
              </a:spcBef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 smtClean="0"/>
              <a:t>Синяя линия – это </a:t>
            </a:r>
            <a:r>
              <a:rPr lang="ru-RU" altLang="ru-RU" sz="2400" b="1" dirty="0" smtClean="0"/>
              <a:t>отрицание</a:t>
            </a:r>
            <a:r>
              <a:rPr lang="ru-RU" altLang="ru-RU" sz="2400" dirty="0" smtClean="0"/>
              <a:t> нечеткого множества </a:t>
            </a:r>
            <a:r>
              <a:rPr lang="ru-RU" altLang="ru-RU" sz="2400" i="1" dirty="0" smtClean="0"/>
              <a:t>A</a:t>
            </a:r>
            <a:r>
              <a:rPr lang="ru-RU" altLang="ru-RU" sz="2000" i="1" dirty="0" smtClean="0"/>
              <a:t>.</a:t>
            </a:r>
            <a:r>
              <a:rPr lang="ru-RU" altLang="ru-RU" sz="2000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5862" y="2924944"/>
            <a:ext cx="4140268" cy="23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1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404664"/>
            <a:ext cx="6799262" cy="1303337"/>
          </a:xfrm>
        </p:spPr>
        <p:txBody>
          <a:bodyPr/>
          <a:lstStyle/>
          <a:p>
            <a:r>
              <a:rPr lang="ru-RU" dirty="0"/>
              <a:t>Треугольная норма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640" y="1628800"/>
            <a:ext cx="6480720" cy="39604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b="1" i="1" dirty="0"/>
              <a:t>Треугольной нормой (t-нормой)</a:t>
            </a:r>
            <a:r>
              <a:rPr lang="ru-RU" sz="2400" b="1" dirty="0"/>
              <a:t> </a:t>
            </a:r>
            <a:r>
              <a:rPr lang="ru-RU" sz="2400" dirty="0"/>
              <a:t>называется бинарная операция </a:t>
            </a:r>
            <a:r>
              <a:rPr lang="en-US" sz="2400" dirty="0"/>
              <a:t>T</a:t>
            </a:r>
            <a:r>
              <a:rPr lang="ru-RU" sz="2400" dirty="0"/>
              <a:t> на единичном интервале [0,1]×[0,1]→[0,1</a:t>
            </a:r>
            <a:r>
              <a:rPr lang="ru-RU" sz="2400" dirty="0" smtClean="0"/>
              <a:t>], </a:t>
            </a:r>
            <a:r>
              <a:rPr lang="ru-RU" sz="2400" dirty="0"/>
              <a:t>удовлетворяющая следующим аксиомам для любых </a:t>
            </a:r>
            <a:r>
              <a:rPr lang="en-US" sz="2400" dirty="0" smtClean="0"/>
              <a:t>a</a:t>
            </a:r>
            <a:r>
              <a:rPr lang="ru-RU" sz="2400" dirty="0"/>
              <a:t>, </a:t>
            </a:r>
            <a:r>
              <a:rPr lang="en-US" sz="2400" dirty="0"/>
              <a:t>b</a:t>
            </a:r>
            <a:r>
              <a:rPr lang="ru-RU" sz="2400" dirty="0"/>
              <a:t>, </a:t>
            </a:r>
            <a:r>
              <a:rPr lang="en-US" sz="2400" dirty="0"/>
              <a:t>c</a:t>
            </a:r>
            <a:r>
              <a:rPr lang="ru-RU" sz="2400" dirty="0"/>
              <a:t>∈[0,1</a:t>
            </a:r>
            <a:r>
              <a:rPr lang="ru-RU" sz="2400" dirty="0" smtClean="0"/>
              <a:t>]:</a:t>
            </a:r>
            <a:endParaRPr lang="ru-RU" sz="2400" dirty="0"/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,1)=</a:t>
            </a:r>
            <a:r>
              <a:rPr lang="en-US" sz="2000" dirty="0"/>
              <a:t>a</a:t>
            </a:r>
            <a:r>
              <a:rPr lang="ru-RU" sz="2000" dirty="0"/>
              <a:t> (граничное условие);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)≤</a:t>
            </a: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c</a:t>
            </a:r>
            <a:r>
              <a:rPr lang="ru-RU" sz="2000" dirty="0" smtClean="0"/>
              <a:t>)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/>
              <a:t>если </a:t>
            </a:r>
            <a:r>
              <a:rPr lang="en-US" sz="2000" dirty="0"/>
              <a:t>b</a:t>
            </a:r>
            <a:r>
              <a:rPr lang="ru-RU" sz="2000" dirty="0"/>
              <a:t>≤</a:t>
            </a:r>
            <a:r>
              <a:rPr lang="en-US" sz="2000" dirty="0"/>
              <a:t>c</a:t>
            </a:r>
            <a:r>
              <a:rPr lang="ru-RU" sz="2000" dirty="0"/>
              <a:t> (монотонность);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)=</a:t>
            </a: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b</a:t>
            </a:r>
            <a:r>
              <a:rPr lang="ru-RU" sz="2000" dirty="0"/>
              <a:t>,</a:t>
            </a:r>
            <a:r>
              <a:rPr lang="en-US" sz="2000" dirty="0"/>
              <a:t>a</a:t>
            </a:r>
            <a:r>
              <a:rPr lang="ru-RU" sz="2000" dirty="0"/>
              <a:t>) (коммутативность);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b</a:t>
            </a:r>
            <a:r>
              <a:rPr lang="ru-RU" sz="2000" dirty="0"/>
              <a:t>,</a:t>
            </a:r>
            <a:r>
              <a:rPr lang="en-US" sz="2000" dirty="0"/>
              <a:t>c</a:t>
            </a:r>
            <a:r>
              <a:rPr lang="ru-RU" sz="2000" dirty="0"/>
              <a:t>))=</a:t>
            </a: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),</a:t>
            </a:r>
            <a:r>
              <a:rPr lang="en-US" sz="2000" dirty="0"/>
              <a:t>c</a:t>
            </a:r>
            <a:r>
              <a:rPr lang="ru-RU" sz="2000" dirty="0"/>
              <a:t>) (ассоциативность</a:t>
            </a:r>
            <a:r>
              <a:rPr lang="ru-RU" sz="2000" dirty="0" smtClean="0"/>
              <a:t>).</a:t>
            </a:r>
            <a:endParaRPr lang="en-US" sz="2000" dirty="0" smtClean="0"/>
          </a:p>
          <a:p>
            <a:pPr marL="457200" lvl="1" indent="0" algn="just">
              <a:lnSpc>
                <a:spcPct val="90000"/>
              </a:lnSpc>
              <a:buNone/>
            </a:pPr>
            <a:endParaRPr lang="ru-RU" sz="20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/>
              <a:t>Наиболее часто используются такие t-нормы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пересечение </a:t>
            </a:r>
            <a:r>
              <a:rPr lang="ru-RU" sz="2000" dirty="0"/>
              <a:t>по Заде – </a:t>
            </a: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)=</a:t>
            </a:r>
            <a:r>
              <a:rPr lang="en-US" sz="2000" dirty="0"/>
              <a:t>min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); </a:t>
            </a:r>
            <a:endParaRPr lang="en-US" sz="2000" dirty="0" smtClean="0"/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вероятностное </a:t>
            </a:r>
            <a:r>
              <a:rPr lang="ru-RU" sz="2000" dirty="0"/>
              <a:t>пересечение – </a:t>
            </a: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)=</a:t>
            </a:r>
            <a:r>
              <a:rPr lang="en-US" sz="2000" dirty="0"/>
              <a:t>ab</a:t>
            </a:r>
            <a:r>
              <a:rPr lang="ru-RU" sz="2000" dirty="0"/>
              <a:t>; </a:t>
            </a:r>
            <a:endParaRPr lang="en-US" sz="2000" dirty="0" smtClean="0"/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пересечение </a:t>
            </a:r>
            <a:r>
              <a:rPr lang="ru-RU" sz="2000" dirty="0"/>
              <a:t>по </a:t>
            </a:r>
            <a:r>
              <a:rPr lang="ru-RU" sz="2000" dirty="0" err="1"/>
              <a:t>Лукасевичу</a:t>
            </a:r>
            <a:r>
              <a:rPr lang="ru-RU" sz="2000" dirty="0"/>
              <a:t> – </a:t>
            </a:r>
            <a:r>
              <a:rPr lang="en-US" sz="2000" dirty="0"/>
              <a:t>T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)=</a:t>
            </a:r>
            <a:r>
              <a:rPr lang="en-US" sz="2000" dirty="0"/>
              <a:t>max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+</a:t>
            </a:r>
            <a:r>
              <a:rPr lang="en-US" sz="2000" dirty="0"/>
              <a:t>b</a:t>
            </a:r>
            <a:r>
              <a:rPr lang="ru-RU" sz="2000" dirty="0"/>
              <a:t>-1,0).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3775" y="188640"/>
            <a:ext cx="6797675" cy="1304925"/>
          </a:xfrm>
        </p:spPr>
        <p:txBody>
          <a:bodyPr/>
          <a:lstStyle/>
          <a:p>
            <a:r>
              <a:rPr lang="ru-RU" dirty="0"/>
              <a:t>Пересечение</a:t>
            </a:r>
          </a:p>
        </p:txBody>
      </p:sp>
      <p:pic>
        <p:nvPicPr>
          <p:cNvPr id="60422" name="Picture 6" descr="image04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412875"/>
            <a:ext cx="74168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404664"/>
            <a:ext cx="6799262" cy="1303337"/>
          </a:xfrm>
        </p:spPr>
        <p:txBody>
          <a:bodyPr/>
          <a:lstStyle/>
          <a:p>
            <a:r>
              <a:rPr lang="ru-RU" dirty="0"/>
              <a:t>Треугольная </a:t>
            </a:r>
            <a:r>
              <a:rPr lang="ru-RU" dirty="0" err="1"/>
              <a:t>конорма</a:t>
            </a:r>
            <a:endParaRPr lang="ru-RU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9632" y="1628800"/>
            <a:ext cx="6696744" cy="42484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400" b="1" i="1" dirty="0"/>
              <a:t>Треугольной </a:t>
            </a:r>
            <a:r>
              <a:rPr lang="ru-RU" sz="2400" b="1" i="1" dirty="0" err="1"/>
              <a:t>конормой</a:t>
            </a:r>
            <a:r>
              <a:rPr lang="ru-RU" sz="2400" b="1" i="1" dirty="0"/>
              <a:t> (s-нормой)</a:t>
            </a:r>
            <a:r>
              <a:rPr lang="ru-RU" sz="2400" dirty="0"/>
              <a:t> называется бинарная операция </a:t>
            </a:r>
            <a:r>
              <a:rPr lang="en-US" sz="2400" dirty="0"/>
              <a:t>S</a:t>
            </a:r>
            <a:r>
              <a:rPr lang="ru-RU" sz="2400" dirty="0"/>
              <a:t> на единичном интервале [0,1]×[0,1]→[0,1</a:t>
            </a:r>
            <a:r>
              <a:rPr lang="ru-RU" sz="2400" dirty="0" smtClean="0"/>
              <a:t>], </a:t>
            </a:r>
            <a:r>
              <a:rPr lang="ru-RU" sz="2400" dirty="0"/>
              <a:t>удовлетворяющая следующим аксиомам для любых </a:t>
            </a:r>
            <a:r>
              <a:rPr lang="en-US" sz="2400" dirty="0"/>
              <a:t>a</a:t>
            </a:r>
            <a:r>
              <a:rPr lang="ru-RU" sz="2400" dirty="0"/>
              <a:t>, </a:t>
            </a:r>
            <a:r>
              <a:rPr lang="en-US" sz="2400" dirty="0"/>
              <a:t>b</a:t>
            </a:r>
            <a:r>
              <a:rPr lang="ru-RU" sz="2400" dirty="0"/>
              <a:t>, </a:t>
            </a:r>
            <a:r>
              <a:rPr lang="en-US" sz="2400" dirty="0"/>
              <a:t>c</a:t>
            </a:r>
            <a:r>
              <a:rPr lang="ru-RU" sz="2400" dirty="0"/>
              <a:t>∈[0,1</a:t>
            </a:r>
            <a:r>
              <a:rPr lang="ru-RU" sz="2400" dirty="0" smtClean="0"/>
              <a:t>]:</a:t>
            </a:r>
            <a:endParaRPr lang="ru-RU" sz="2400" dirty="0"/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,0)=</a:t>
            </a:r>
            <a:r>
              <a:rPr lang="en-US" sz="2000" dirty="0"/>
              <a:t>a</a:t>
            </a:r>
            <a:r>
              <a:rPr lang="ru-RU" sz="2000" dirty="0"/>
              <a:t> (граничное условие);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)≤</a:t>
            </a: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c</a:t>
            </a:r>
            <a:r>
              <a:rPr lang="ru-RU" sz="2000" dirty="0" smtClean="0"/>
              <a:t>)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/>
              <a:t>если </a:t>
            </a:r>
            <a:r>
              <a:rPr lang="en-US" sz="2000" dirty="0"/>
              <a:t>b</a:t>
            </a:r>
            <a:r>
              <a:rPr lang="ru-RU" sz="2000" dirty="0"/>
              <a:t>≤</a:t>
            </a:r>
            <a:r>
              <a:rPr lang="en-US" sz="2000" dirty="0"/>
              <a:t>c</a:t>
            </a:r>
            <a:r>
              <a:rPr lang="ru-RU" sz="2000" dirty="0"/>
              <a:t> (монотонность);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000" dirty="0"/>
              <a:t>S(</a:t>
            </a:r>
            <a:r>
              <a:rPr lang="en-US" sz="2000" dirty="0" err="1"/>
              <a:t>a,b</a:t>
            </a:r>
            <a:r>
              <a:rPr lang="en-US" sz="2000" dirty="0"/>
              <a:t>)=S(</a:t>
            </a:r>
            <a:r>
              <a:rPr lang="en-US" sz="2000" dirty="0" err="1"/>
              <a:t>b,a</a:t>
            </a:r>
            <a:r>
              <a:rPr lang="en-US" sz="2000" dirty="0"/>
              <a:t>) (</a:t>
            </a:r>
            <a:r>
              <a:rPr lang="ru-RU" sz="2000" dirty="0"/>
              <a:t>коммутативность</a:t>
            </a:r>
            <a:r>
              <a:rPr lang="en-US" sz="2000" dirty="0"/>
              <a:t>);</a:t>
            </a:r>
            <a:endParaRPr lang="ru-RU" sz="2000" dirty="0"/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b</a:t>
            </a:r>
            <a:r>
              <a:rPr lang="ru-RU" sz="2000" dirty="0"/>
              <a:t>,</a:t>
            </a:r>
            <a:r>
              <a:rPr lang="en-US" sz="2000" dirty="0"/>
              <a:t>c</a:t>
            </a:r>
            <a:r>
              <a:rPr lang="ru-RU" sz="2000" dirty="0"/>
              <a:t>))=</a:t>
            </a: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),</a:t>
            </a:r>
            <a:r>
              <a:rPr lang="en-US" sz="2000" dirty="0"/>
              <a:t>c</a:t>
            </a:r>
            <a:r>
              <a:rPr lang="ru-RU" sz="2000" dirty="0"/>
              <a:t>) (ассоциативность).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/>
              <a:t>Наиболее </a:t>
            </a:r>
            <a:r>
              <a:rPr lang="ru-RU" sz="2400" dirty="0"/>
              <a:t>часто используются такие s-нормы: 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объединение </a:t>
            </a:r>
            <a:r>
              <a:rPr lang="ru-RU" sz="2000" dirty="0"/>
              <a:t>по Заде </a:t>
            </a:r>
            <a:r>
              <a:rPr lang="en-US" dirty="0"/>
              <a:t>–</a:t>
            </a:r>
            <a:r>
              <a:rPr lang="ru-RU" sz="2000" dirty="0"/>
              <a:t> </a:t>
            </a: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)=</a:t>
            </a:r>
            <a:r>
              <a:rPr lang="en-US" sz="2000" dirty="0"/>
              <a:t>max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 smtClean="0"/>
              <a:t>); </a:t>
            </a:r>
            <a:endParaRPr lang="en-US" sz="2000" dirty="0" smtClean="0"/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вероятностное </a:t>
            </a:r>
            <a:r>
              <a:rPr lang="ru-RU" sz="2000" dirty="0"/>
              <a:t>объединение </a:t>
            </a:r>
            <a:r>
              <a:rPr lang="en-US" sz="2000" dirty="0" smtClean="0"/>
              <a:t>–</a:t>
            </a:r>
            <a:r>
              <a:rPr lang="ru-RU" sz="2000" dirty="0"/>
              <a:t> </a:t>
            </a: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)=</a:t>
            </a:r>
            <a:r>
              <a:rPr lang="en-US" sz="2000" dirty="0"/>
              <a:t>a</a:t>
            </a:r>
            <a:r>
              <a:rPr lang="ru-RU" sz="2000" dirty="0"/>
              <a:t>+</a:t>
            </a:r>
            <a:r>
              <a:rPr lang="en-US" sz="2000" dirty="0"/>
              <a:t>b</a:t>
            </a:r>
            <a:r>
              <a:rPr lang="ru-RU" sz="2000" dirty="0"/>
              <a:t>–</a:t>
            </a:r>
            <a:r>
              <a:rPr lang="en-US" sz="2000" dirty="0"/>
              <a:t>ab</a:t>
            </a:r>
            <a:r>
              <a:rPr lang="ru-RU" sz="2000" dirty="0"/>
              <a:t>; </a:t>
            </a:r>
            <a:endParaRPr lang="en-US" sz="2000" dirty="0" smtClean="0"/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объединение </a:t>
            </a:r>
            <a:r>
              <a:rPr lang="ru-RU" sz="2000" dirty="0"/>
              <a:t>по </a:t>
            </a:r>
            <a:r>
              <a:rPr lang="ru-RU" sz="2000" dirty="0" err="1"/>
              <a:t>Лукасевичу</a:t>
            </a:r>
            <a:r>
              <a:rPr lang="ru-RU" sz="2000" dirty="0"/>
              <a:t> </a:t>
            </a:r>
            <a:r>
              <a:rPr lang="en-US" sz="2000" dirty="0" smtClean="0"/>
              <a:t>–</a:t>
            </a:r>
            <a:r>
              <a:rPr lang="ru-RU" sz="2000" dirty="0"/>
              <a:t> </a:t>
            </a:r>
            <a:r>
              <a:rPr lang="en-US" sz="2000" dirty="0"/>
              <a:t>S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,</a:t>
            </a:r>
            <a:r>
              <a:rPr lang="en-US" sz="2000" dirty="0"/>
              <a:t>b</a:t>
            </a:r>
            <a:r>
              <a:rPr lang="ru-RU" sz="2000" dirty="0"/>
              <a:t>)=</a:t>
            </a:r>
            <a:r>
              <a:rPr lang="en-US" sz="2000" dirty="0"/>
              <a:t>min</a:t>
            </a:r>
            <a:r>
              <a:rPr lang="ru-RU" sz="2000" dirty="0"/>
              <a:t>(</a:t>
            </a:r>
            <a:r>
              <a:rPr lang="en-US" sz="2000" dirty="0"/>
              <a:t>a</a:t>
            </a:r>
            <a:r>
              <a:rPr lang="ru-RU" sz="2000" dirty="0"/>
              <a:t>+</a:t>
            </a:r>
            <a:r>
              <a:rPr lang="en-US" sz="2000" dirty="0"/>
              <a:t>b</a:t>
            </a:r>
            <a:r>
              <a:rPr lang="ru-RU" sz="2000" dirty="0"/>
              <a:t>,1).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1575" y="260648"/>
            <a:ext cx="6799262" cy="1303337"/>
          </a:xfrm>
        </p:spPr>
        <p:txBody>
          <a:bodyPr/>
          <a:lstStyle/>
          <a:p>
            <a:r>
              <a:rPr lang="ru-RU" dirty="0"/>
              <a:t>Объединение</a:t>
            </a:r>
          </a:p>
        </p:txBody>
      </p:sp>
      <p:pic>
        <p:nvPicPr>
          <p:cNvPr id="63492" name="Picture 4" descr="image0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412875"/>
            <a:ext cx="748823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624" y="908720"/>
            <a:ext cx="68407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Пусть А и В — нечеткие множества на универсальном множестве </a:t>
            </a:r>
            <a:r>
              <a:rPr kumimoji="0" lang="en-US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ru-RU" sz="2400" b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lvl="0" algn="just" eaLnBrk="0" hangingPunct="0"/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Говорят, что А содержится в </a:t>
            </a:r>
            <a:r>
              <a:rPr kumimoji="0" lang="ru-RU" altLang="ru-RU" sz="2400" b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en-US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доминирует</a:t>
            </a:r>
            <a:r>
              <a:rPr lang="en-US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altLang="ru-RU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kumimoji="0" lang="en-US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smtClean="0">
                <a:latin typeface="+mn-lt"/>
              </a:rPr>
              <a:t>А </a:t>
            </a:r>
            <a:r>
              <a:rPr lang="ru-RU" altLang="ru-RU" sz="2400" dirty="0">
                <a:latin typeface="+mn-lt"/>
              </a:rPr>
              <a:t>⊂ </a:t>
            </a:r>
            <a:r>
              <a:rPr lang="ru-RU" altLang="ru-RU" sz="2400" dirty="0" smtClean="0">
                <a:latin typeface="+mn-lt"/>
              </a:rPr>
              <a:t>В</a:t>
            </a:r>
            <a:r>
              <a:rPr lang="en-US" altLang="ru-RU" sz="2400" dirty="0" smtClean="0">
                <a:latin typeface="+mn-lt"/>
              </a:rPr>
              <a:t>), </a:t>
            </a:r>
            <a:r>
              <a:rPr lang="ru-RU" altLang="ru-RU" sz="2400" dirty="0" smtClean="0">
                <a:latin typeface="+mn-lt"/>
              </a:rPr>
              <a:t>если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9792" y="3789040"/>
                <a:ext cx="38164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789040"/>
                <a:ext cx="3816424" cy="430887"/>
              </a:xfrm>
              <a:prstGeom prst="rect">
                <a:avLst/>
              </a:prstGeom>
              <a:blipFill rotWithShape="0">
                <a:blip r:embed="rId2"/>
                <a:stretch>
                  <a:fillRect t="-25714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98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/>
          <a:lstStyle/>
          <a:p>
            <a:r>
              <a:rPr lang="ru-RU" dirty="0"/>
              <a:t>Характеристическая функция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637327"/>
            <a:ext cx="7056288" cy="279978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400" dirty="0"/>
              <a:t>Пусть </a:t>
            </a:r>
            <a:r>
              <a:rPr lang="en-US" sz="2400" dirty="0"/>
              <a:t>U </a:t>
            </a:r>
            <a:r>
              <a:rPr lang="ru-RU" sz="2400" dirty="0"/>
              <a:t>— так называемое универсальное множество, из элементов которого образованы все остальные множества, рассматриваемые в данном классе задач, например множество всех целых чисел, множество всех гладких функций и т.д. </a:t>
            </a:r>
            <a:endParaRPr lang="en-US" sz="24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/>
              <a:t>Характеристическая </a:t>
            </a:r>
            <a:r>
              <a:rPr lang="ru-RU" sz="2400" dirty="0"/>
              <a:t>функция множества </a:t>
            </a:r>
            <a:r>
              <a:rPr lang="en-US" sz="2400" dirty="0"/>
              <a:t>A</a:t>
            </a:r>
            <a:r>
              <a:rPr lang="ru-RU" sz="2400" dirty="0"/>
              <a:t>⊆</a:t>
            </a:r>
            <a:r>
              <a:rPr lang="en-US" sz="2400" dirty="0"/>
              <a:t>U </a:t>
            </a:r>
            <a:r>
              <a:rPr lang="ru-RU" sz="2400" dirty="0"/>
              <a:t>— это функция μ</a:t>
            </a:r>
            <a:r>
              <a:rPr lang="en-US" sz="2400" baseline="-25000" dirty="0"/>
              <a:t>A</a:t>
            </a:r>
            <a:r>
              <a:rPr lang="ru-RU" sz="2400" dirty="0"/>
              <a:t>, значения которой указывают, является ли </a:t>
            </a:r>
            <a:r>
              <a:rPr lang="en-US" sz="2400" dirty="0"/>
              <a:t>x</a:t>
            </a:r>
            <a:r>
              <a:rPr lang="ru-RU" sz="2400" dirty="0"/>
              <a:t>∈</a:t>
            </a:r>
            <a:r>
              <a:rPr lang="en-US" sz="2400" dirty="0"/>
              <a:t>U </a:t>
            </a:r>
            <a:r>
              <a:rPr lang="ru-RU" sz="2400" dirty="0"/>
              <a:t>элементом множества </a:t>
            </a:r>
            <a:r>
              <a:rPr lang="en-US" sz="2400" dirty="0"/>
              <a:t>A</a:t>
            </a:r>
            <a:r>
              <a:rPr lang="ru-RU" sz="2400" dirty="0"/>
              <a:t>: </a:t>
            </a:r>
          </a:p>
        </p:txBody>
      </p:sp>
      <p:pic>
        <p:nvPicPr>
          <p:cNvPr id="36868" name="Picture 4" descr="\mu _A (x) = \left\{ {\begin{array}{*{20}c}&#10;   {1,\quad \t{\char229}\t{\char241}\t{\char235}\t{\char232}\;x \in A,}  \\&#10;   {0,\quad \t{\char229}\t{\char241}\t{\char235}\t{\char232}\;x \notin A.}  \\&#10; \end{array} } \right.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347864" y="4563982"/>
            <a:ext cx="2808312" cy="58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624" y="1093386"/>
            <a:ext cx="68407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+mn-lt"/>
                <a:cs typeface="Times New Roman" panose="02020603050405020304" pitchFamily="18" charset="0"/>
              </a:rPr>
              <a:t>Равенство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Пусть А и В — нечеткие множества на универсальном множестве </a:t>
            </a:r>
            <a:r>
              <a:rPr kumimoji="0" lang="en-US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ru-RU" sz="2400" b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lvl="0" algn="just" eaLnBrk="0" hangingPunct="0"/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Говорят, что А равно В</a:t>
            </a:r>
            <a:r>
              <a:rPr kumimoji="0" lang="en-US" altLang="ru-RU" sz="24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smtClean="0">
                <a:latin typeface="+mn-lt"/>
              </a:rPr>
              <a:t>А = В</a:t>
            </a:r>
            <a:r>
              <a:rPr lang="en-US" altLang="ru-RU" sz="2400" dirty="0" smtClean="0">
                <a:latin typeface="+mn-lt"/>
              </a:rPr>
              <a:t>), </a:t>
            </a:r>
            <a:r>
              <a:rPr lang="ru-RU" altLang="ru-RU" sz="2400" dirty="0" smtClean="0">
                <a:latin typeface="+mn-lt"/>
              </a:rPr>
              <a:t>если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9792" y="3789040"/>
                <a:ext cx="38164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789040"/>
                <a:ext cx="3816424" cy="430887"/>
              </a:xfrm>
              <a:prstGeom prst="rect">
                <a:avLst/>
              </a:prstGeom>
              <a:blipFill rotWithShape="0">
                <a:blip r:embed="rId2"/>
                <a:stretch>
                  <a:fillRect t="-25714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597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2232827" y="620688"/>
            <a:ext cx="4535471" cy="64807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algn="ctr">
              <a:buClr>
                <a:srgbClr val="FFCC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b="1" dirty="0" smtClean="0"/>
              <a:t>Концентрация и размывание</a:t>
            </a:r>
            <a:endParaRPr lang="ru-RU" alt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91" y="3507104"/>
            <a:ext cx="5866142" cy="24223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0162" y="1441519"/>
            <a:ext cx="7200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600"/>
              </a:spcAft>
              <a:buAutoNum type="arabicParenR"/>
            </a:pPr>
            <a:r>
              <a:rPr lang="ru-RU" sz="2800" dirty="0" err="1" smtClean="0">
                <a:latin typeface="+mn-lt"/>
              </a:rPr>
              <a:t>CON</a:t>
            </a:r>
            <a:r>
              <a:rPr lang="ru-RU" sz="2800" dirty="0" smtClean="0">
                <a:latin typeface="+mn-lt"/>
              </a:rPr>
              <a:t>(А)=</a:t>
            </a:r>
            <a:r>
              <a:rPr lang="ru-RU" sz="2800" dirty="0" err="1" smtClean="0">
                <a:latin typeface="+mn-lt"/>
              </a:rPr>
              <a:t>А</a:t>
            </a:r>
            <a:r>
              <a:rPr lang="ru-RU" sz="2800" baseline="30000" dirty="0" err="1" smtClean="0">
                <a:latin typeface="+mn-lt"/>
              </a:rPr>
              <a:t>2</a:t>
            </a:r>
            <a:r>
              <a:rPr lang="ru-RU" sz="2800" dirty="0" smtClean="0">
                <a:latin typeface="+mn-lt"/>
              </a:rPr>
              <a:t> – операция </a:t>
            </a:r>
            <a:r>
              <a:rPr lang="ru-RU" sz="2800" dirty="0">
                <a:latin typeface="+mn-lt"/>
              </a:rPr>
              <a:t>концентрирования (уплотне­ния</a:t>
            </a:r>
            <a:r>
              <a:rPr lang="ru-RU" sz="2800" dirty="0" smtClean="0">
                <a:latin typeface="+mn-lt"/>
              </a:rPr>
              <a:t>);</a:t>
            </a:r>
            <a:endParaRPr lang="ru-RU" sz="2800" dirty="0">
              <a:latin typeface="+mn-lt"/>
            </a:endParaRPr>
          </a:p>
          <a:p>
            <a:pPr algn="just"/>
            <a:r>
              <a:rPr lang="ru-RU" sz="2800" dirty="0" smtClean="0">
                <a:latin typeface="+mn-lt"/>
              </a:rPr>
              <a:t>2) </a:t>
            </a:r>
            <a:r>
              <a:rPr lang="ru-RU" sz="2800" dirty="0" err="1" smtClean="0">
                <a:latin typeface="+mn-lt"/>
              </a:rPr>
              <a:t>DIL</a:t>
            </a:r>
            <a:r>
              <a:rPr lang="ru-RU" sz="2800" dirty="0" smtClean="0">
                <a:latin typeface="+mn-lt"/>
              </a:rPr>
              <a:t>(А)=</a:t>
            </a:r>
            <a:r>
              <a:rPr lang="ru-RU" sz="2800" dirty="0" err="1" smtClean="0">
                <a:latin typeface="+mn-lt"/>
              </a:rPr>
              <a:t>А</a:t>
            </a:r>
            <a:r>
              <a:rPr lang="ru-RU" sz="2800" baseline="30000" dirty="0" err="1" smtClean="0">
                <a:latin typeface="+mn-lt"/>
              </a:rPr>
              <a:t>1</a:t>
            </a:r>
            <a:r>
              <a:rPr lang="ru-RU" sz="2800" baseline="30000" dirty="0" smtClean="0">
                <a:latin typeface="+mn-lt"/>
              </a:rPr>
              <a:t>/2</a:t>
            </a:r>
            <a:r>
              <a:rPr lang="ru-RU" sz="2800" dirty="0" smtClean="0">
                <a:latin typeface="+mn-lt"/>
              </a:rPr>
              <a:t> – операция размывания (растяжения).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9927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624" y="476672"/>
            <a:ext cx="684076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err="1" smtClean="0">
                <a:latin typeface="+mn-lt"/>
                <a:cs typeface="Times New Roman" panose="02020603050405020304" pitchFamily="18" charset="0"/>
              </a:rPr>
              <a:t>Фаззификация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ru-RU" altLang="ru-RU" sz="2400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Фаззификация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fuzzification</a:t>
            </a:r>
            <a:r>
              <a:rPr lang="en-US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процедура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нахождения значений функций принадлежности нечетких множеств (термов) на основе обычных 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(четких)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исходных данных. </a:t>
            </a:r>
            <a:endParaRPr lang="ru-RU" altLang="ru-RU" sz="2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ru-RU" altLang="ru-RU" sz="2400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Фаззификацию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еще называют 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процедурой введения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нечеткости. </a:t>
            </a:r>
            <a:endParaRPr lang="ru-RU" altLang="ru-RU" sz="2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ru-RU" altLang="ru-RU" sz="24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Фаззификация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преобразование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исходных числовых физических величин в распределения, соответствующие термам лингвистической переменной. При этом каждое числовое значение описывается одним или несколькими термами, причем его степень соответствия терму задается как степень принадлежности нечеткого множества. </a:t>
            </a:r>
            <a:endParaRPr lang="ru-RU" altLang="ru-RU" sz="2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78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624" y="580039"/>
            <a:ext cx="684076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ru-RU" sz="2400" b="1" dirty="0" err="1" smtClean="0">
                <a:latin typeface="+mn-lt"/>
                <a:cs typeface="Times New Roman" panose="02020603050405020304" pitchFamily="18" charset="0"/>
              </a:rPr>
              <a:t>Фаззификация</a:t>
            </a:r>
            <a:endParaRPr kumimoji="0" lang="ru-RU" altLang="ru-RU" sz="20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alt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altLang="ru-RU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  <a:r>
              <a:rPr lang="ru-RU" altLang="ru-RU" sz="20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фаззификации</a:t>
            </a:r>
            <a:r>
              <a:rPr lang="ru-RU" altLang="ru-RU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установление соответствия между конкретным (обычно численным) 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значением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входной переменной системы нечёткого вывода и значением функции принадлежности соответствующего ей терма входной лингвистической переменной. </a:t>
            </a:r>
            <a:endParaRPr lang="ru-RU" alt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завершения этого этапа для всех входных переменных должны быть определены конкретные значения функций принадлежности по каждому из лингвистических 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термов.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lang="ru-RU" altLang="ru-RU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фаззификации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происходит определение (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введение) нечёткости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Каждому конкретному значению отдельной входной переменной системы нечёткого 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вывода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ставится в соответствие значение функции принадлежности соответствующего ей терма входной лингвистической переменной. </a:t>
            </a:r>
            <a:endParaRPr kumimoji="0" lang="ru-RU" altLang="ru-RU" sz="20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179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624" y="926288"/>
            <a:ext cx="6840760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ru-RU" sz="2400" b="1" dirty="0" err="1" smtClean="0">
                <a:latin typeface="+mn-lt"/>
                <a:cs typeface="Times New Roman" panose="02020603050405020304" pitchFamily="18" charset="0"/>
              </a:rPr>
              <a:t>Фаззификация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altLang="ru-RU" sz="2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Для иллюстрации этапа </a:t>
            </a:r>
            <a:r>
              <a:rPr lang="ru-RU" altLang="ru-RU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фаззификации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рассмотрим следующий пример. </a:t>
            </a:r>
            <a:endParaRPr lang="ru-RU" altLang="ru-RU" sz="2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входная лингвистическая 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переменная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пара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 выходе из котла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Рассмотрим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altLang="ru-RU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фаззификации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следующих трех нечетких 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высказываний:</a:t>
            </a:r>
          </a:p>
          <a:p>
            <a:pPr marL="800100" lvl="1" indent="-34290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пара низкая; </a:t>
            </a:r>
          </a:p>
          <a:p>
            <a:pPr marL="800100" lvl="1" indent="-34290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пара средняя; </a:t>
            </a:r>
          </a:p>
          <a:p>
            <a:pPr marL="800100" lvl="1" indent="-34290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пара высокая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8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5576" y="1268760"/>
            <a:ext cx="432048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пара равна </a:t>
            </a: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200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r>
              <a:rPr lang="ru-RU" altLang="ru-RU" sz="2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2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40°С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образом, при </a:t>
            </a:r>
            <a:r>
              <a:rPr lang="ru-RU" altLang="ru-RU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фаззификации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получаем степени истинности элементарных нечетких высказываний: </a:t>
            </a:r>
            <a:endParaRPr lang="ru-RU" altLang="ru-RU" sz="2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пара низкая – </a:t>
            </a: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endParaRPr lang="ru-RU" altLang="ru-RU" sz="2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пара средняя – 0,47; </a:t>
            </a:r>
          </a:p>
          <a:p>
            <a:pPr marL="342900" indent="-34290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пара высокая – 0. </a:t>
            </a:r>
            <a:endParaRPr kumimoji="0" lang="ru-RU" altLang="ru-RU" sz="220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4" name="Picture 21265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80" y="1268760"/>
            <a:ext cx="3240360" cy="4464496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55776" y="661919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ru-RU" sz="2400" b="1" dirty="0" err="1" smtClean="0">
                <a:latin typeface="+mn-lt"/>
                <a:cs typeface="Times New Roman" panose="02020603050405020304" pitchFamily="18" charset="0"/>
              </a:rPr>
              <a:t>Фаззификация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196752"/>
            <a:ext cx="6840760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0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Агрегирование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собой процедуру определения степени истинности условий по каждому из правил системы нечеткого вывода. </a:t>
            </a:r>
            <a:endParaRPr lang="ru-RU" alt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этом используются полученные на этапе </a:t>
            </a:r>
            <a:r>
              <a:rPr lang="ru-RU" altLang="ru-RU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фаззификации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значения функций принадлежности термов лингвистических переменных. </a:t>
            </a:r>
            <a:endParaRPr lang="ru-RU" alt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 нечеткого продукционного правила является простым нечетким высказыванием, то степень его истинности соответствует значению функции принадлежности соответствующего терма лингвистической переменной. </a:t>
            </a:r>
            <a:endParaRPr lang="ru-RU" alt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 представляет составное высказывание, то степень истинности сложного высказывания определяется на основе известных значений истинности составляющих его элементарных высказываний при 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помощи нечетких операций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Агрегирование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7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41961" y="882299"/>
            <a:ext cx="72008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Для иллюстрации этапа агрегирования рассмотрим следующий пример (</a:t>
            </a:r>
            <a:r>
              <a:rPr lang="ru-RU" altLang="ru-RU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40°С</a:t>
            </a: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Рп</a:t>
            </a: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50 кг/ч.).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нечеткое высказывание: «температура пара средняя» и «расход пара низкий». </a:t>
            </a:r>
            <a:endParaRPr lang="ru-RU" altLang="ru-RU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нечеткое </a:t>
            </a:r>
            <a:r>
              <a:rPr lang="ru-RU" alt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высказывание: </a:t>
            </a: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«температура пара средняя» или «расход пара низкий». </a:t>
            </a:r>
            <a:endParaRPr lang="ru-RU" altLang="ru-RU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агрегирование первого нечеткого высказывания дает в результате число 0,47, а агрегирование второго нечеткого высказывания дает в результате число 0,78. </a:t>
            </a:r>
            <a:endParaRPr lang="ru-RU" altLang="ru-RU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Агрегирование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6" name="Picture 21267"/>
          <p:cNvPicPr/>
          <p:nvPr/>
        </p:nvPicPr>
        <p:blipFill rotWithShape="1">
          <a:blip r:embed="rId2"/>
          <a:srcRect b="11849"/>
          <a:stretch/>
        </p:blipFill>
        <p:spPr bwMode="auto">
          <a:xfrm>
            <a:off x="2087724" y="3698455"/>
            <a:ext cx="5076564" cy="2682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32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019780"/>
            <a:ext cx="684076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системах нечеткого вывода – это процедура или процесс нахождения степени истинности каждого из элементарных логических высказываний (</a:t>
            </a:r>
            <a:r>
              <a:rPr lang="ru-RU" altLang="ru-RU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подзаключений</a:t>
            </a: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заключения делаются относительно выходных лингвистических переменных, то степеням истинности элементарных </a:t>
            </a:r>
            <a:r>
              <a:rPr lang="ru-RU" altLang="ru-RU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подзаключений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при активизации ставятся в соответствие элементарные функции принадлежности.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Если заключение нечеткого продукционного правила является простым нечетким высказыванием, то степень его истинности равна алгебраическому произведению весового коэффициента и степени истинности условия данного нечеткого продукционного правила</a:t>
            </a: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Активизация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009330"/>
            <a:ext cx="684076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Если весовые коэффициенты продукционных правил не указаны явно на этапе формирования базы правил, то их значения по умолчанию равны единице.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принадлежности каждого из элементарных </a:t>
            </a:r>
            <a:r>
              <a:rPr lang="ru-RU" altLang="ru-RU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подзаключений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консеквентов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всех продукционных правил находятся при помощи одного из методов нечеткой композиции: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min–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активизация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min{c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prod-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активизация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average-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активизация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0.5(c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altLang="ru-RU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где множество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 = (с</a:t>
            </a:r>
            <a:r>
              <a:rPr lang="ru-RU" altLang="ru-RU" sz="2000" baseline="-25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altLang="ru-RU" sz="2000" baseline="-25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ru-RU" altLang="ru-RU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-25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множество степене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истинности для каждого из правил; </a:t>
            </a:r>
            <a:r>
              <a:rPr lang="ru-RU" altLang="ru-RU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общее количество </a:t>
            </a:r>
            <a:r>
              <a:rPr lang="ru-RU" altLang="ru-RU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подзаключении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базе правил; </a:t>
            </a:r>
            <a:r>
              <a:rPr lang="ru-RU" altLang="ru-RU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– функция принадлежности терма, 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значением 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некоторой выходной переменной </a:t>
            </a:r>
            <a:r>
              <a:rPr lang="ru-RU" alt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универсума.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Активизация 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73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620688"/>
            <a:ext cx="6799262" cy="720378"/>
          </a:xfrm>
        </p:spPr>
        <p:txBody>
          <a:bodyPr/>
          <a:lstStyle/>
          <a:p>
            <a:r>
              <a:rPr lang="ru-RU" dirty="0"/>
              <a:t>Функция принадлежности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1772816"/>
            <a:ext cx="6799262" cy="38164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b="1" i="1" dirty="0"/>
              <a:t>Нечеткие множества</a:t>
            </a:r>
            <a:r>
              <a:rPr lang="ru-RU" sz="2800" dirty="0"/>
              <a:t> есть естественное обобщение обычных множеств, когда мы отказываемся от бинарного характера этой функции и предполагаем, что она может принимать любые значения на отрезке [0,1].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dirty="0" smtClean="0"/>
              <a:t>В </a:t>
            </a:r>
            <a:r>
              <a:rPr lang="ru-RU" sz="2800" dirty="0"/>
              <a:t>теории </a:t>
            </a:r>
            <a:r>
              <a:rPr lang="ru-RU" sz="2800" i="1" dirty="0"/>
              <a:t>нечетких множеств</a:t>
            </a:r>
            <a:r>
              <a:rPr lang="ru-RU" sz="2800" dirty="0"/>
              <a:t> характеристическая функция называется </a:t>
            </a:r>
            <a:r>
              <a:rPr lang="ru-RU" sz="2800" b="1" i="1" dirty="0"/>
              <a:t>функцией принадлежности</a:t>
            </a:r>
            <a:r>
              <a:rPr lang="ru-RU" sz="2800" dirty="0"/>
              <a:t>, а ее значение μ</a:t>
            </a:r>
            <a:r>
              <a:rPr lang="en-US" sz="2800" baseline="-25000" dirty="0"/>
              <a:t>A</a:t>
            </a:r>
            <a:r>
              <a:rPr lang="ru-RU" sz="2800" dirty="0"/>
              <a:t>(</a:t>
            </a:r>
            <a:r>
              <a:rPr lang="en-US" sz="2800" dirty="0"/>
              <a:t>x</a:t>
            </a:r>
            <a:r>
              <a:rPr lang="ru-RU" sz="2800" dirty="0"/>
              <a:t>) — </a:t>
            </a:r>
            <a:r>
              <a:rPr lang="ru-RU" sz="2800" b="1" dirty="0"/>
              <a:t>степенью принадлежности</a:t>
            </a:r>
            <a:r>
              <a:rPr lang="ru-RU" sz="2800" dirty="0"/>
              <a:t> элемента </a:t>
            </a:r>
            <a:r>
              <a:rPr lang="en-US" sz="2800" dirty="0"/>
              <a:t>x </a:t>
            </a:r>
            <a:r>
              <a:rPr lang="ru-RU" sz="2800" dirty="0"/>
              <a:t>нечеткому множеству </a:t>
            </a:r>
            <a:r>
              <a:rPr lang="en-US" sz="2800" dirty="0"/>
              <a:t>A</a:t>
            </a:r>
            <a:r>
              <a:rPr lang="ru-RU" sz="2800" dirty="0" smtClean="0"/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dirty="0"/>
              <a:t>Функцию принадлежности, как и всякую функцию, можно задавать таблично или аналитически</a:t>
            </a:r>
            <a:r>
              <a:rPr lang="ru-RU" altLang="ru-RU" sz="2800" dirty="0" smtClean="0"/>
              <a:t>.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19" y="1268760"/>
            <a:ext cx="684076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 рисунке приведен пример процесса активизации заключения в правиле нечеткой продукции: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«температура пара средняя» </a:t>
            </a:r>
            <a:r>
              <a:rPr lang="ru-RU" altLang="ru-RU" sz="20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«расход пара низкий».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данном случае входной лингвистической переменной является нечеткое высказывание: «температура пара средняя», а выходной лингвистической переменной: «расход пара низкий».</a:t>
            </a:r>
            <a:endParaRPr lang="ru-RU" altLang="ru-RU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Активизация 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4" name="Picture 21269"/>
          <p:cNvPicPr/>
          <p:nvPr/>
        </p:nvPicPr>
        <p:blipFill rotWithShape="1">
          <a:blip r:embed="rId2"/>
          <a:srcRect b="14507"/>
          <a:stretch/>
        </p:blipFill>
        <p:spPr bwMode="auto">
          <a:xfrm>
            <a:off x="1604951" y="3917379"/>
            <a:ext cx="5934095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01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71600" y="1052736"/>
            <a:ext cx="45005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Аккумулирование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это процесс нахождения функции принадлежности для каждой из выходных лингвистических переменных. </a:t>
            </a:r>
            <a:endParaRPr lang="ru-RU" altLang="ru-RU" sz="2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 данного этапа рассмотрим пример аккумуляции заключения для выходной лингвистической переменной «расход пара». </a:t>
            </a:r>
            <a:endParaRPr lang="ru-RU" altLang="ru-RU" sz="2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принадлежности нечетких множеств имеют следующий вид, показанный на </a:t>
            </a: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рисунке.</a:t>
            </a:r>
            <a:endParaRPr lang="ru-RU" altLang="ru-RU" sz="2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 smtClean="0">
                <a:latin typeface="+mn-lt"/>
                <a:cs typeface="Times New Roman" panose="02020603050405020304" pitchFamily="18" charset="0"/>
              </a:rPr>
              <a:t>Аккумуляция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8" name="Picture 21271"/>
          <p:cNvPicPr/>
          <p:nvPr/>
        </p:nvPicPr>
        <p:blipFill rotWithShape="1">
          <a:blip r:embed="rId2"/>
          <a:srcRect b="6828"/>
          <a:stretch/>
        </p:blipFill>
        <p:spPr bwMode="auto">
          <a:xfrm>
            <a:off x="5292080" y="1268760"/>
            <a:ext cx="3563997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81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2993" y="1206783"/>
            <a:ext cx="708572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Целью этапа аккумуляции является объединение всех степеней истинности </a:t>
            </a:r>
            <a:r>
              <a:rPr lang="ru-RU" altLang="ru-RU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подзаключений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для получения функции принадлежности каждой из выходных переменных. </a:t>
            </a:r>
            <a:endParaRPr lang="ru-RU" altLang="ru-RU" sz="2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результирующая функция принадлежности для выходной лингвистической переменной «расход пара» имеет вид, представленный на </a:t>
            </a: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рисунке.</a:t>
            </a:r>
            <a:endParaRPr lang="ru-RU" altLang="ru-RU" sz="2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Аккумуляция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140" name="Group 19946"/>
          <p:cNvGrpSpPr/>
          <p:nvPr/>
        </p:nvGrpSpPr>
        <p:grpSpPr>
          <a:xfrm>
            <a:off x="2915816" y="4074376"/>
            <a:ext cx="5112568" cy="2450968"/>
            <a:chOff x="1057654" y="0"/>
            <a:chExt cx="4349829" cy="2018789"/>
          </a:xfrm>
        </p:grpSpPr>
        <p:sp>
          <p:nvSpPr>
            <p:cNvPr id="141" name="Shape 2409"/>
            <p:cNvSpPr/>
            <p:nvPr/>
          </p:nvSpPr>
          <p:spPr>
            <a:xfrm>
              <a:off x="1261870" y="1296162"/>
              <a:ext cx="2948940" cy="0"/>
            </a:xfrm>
            <a:custGeom>
              <a:avLst/>
              <a:gdLst/>
              <a:ahLst/>
              <a:cxnLst/>
              <a:rect l="0" t="0" r="0" b="0"/>
              <a:pathLst>
                <a:path w="2948940">
                  <a:moveTo>
                    <a:pt x="0" y="0"/>
                  </a:moveTo>
                  <a:lnTo>
                    <a:pt x="2948940" y="0"/>
                  </a:lnTo>
                </a:path>
              </a:pathLst>
            </a:custGeom>
            <a:ln w="12103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2410"/>
            <p:cNvSpPr/>
            <p:nvPr/>
          </p:nvSpPr>
          <p:spPr>
            <a:xfrm>
              <a:off x="4188712" y="1258819"/>
              <a:ext cx="75438" cy="75443"/>
            </a:xfrm>
            <a:custGeom>
              <a:avLst/>
              <a:gdLst/>
              <a:ahLst/>
              <a:cxnLst/>
              <a:rect l="0" t="0" r="0" b="0"/>
              <a:pathLst>
                <a:path w="75438" h="75443">
                  <a:moveTo>
                    <a:pt x="1498" y="0"/>
                  </a:moveTo>
                  <a:lnTo>
                    <a:pt x="75438" y="37343"/>
                  </a:lnTo>
                  <a:lnTo>
                    <a:pt x="0" y="75443"/>
                  </a:lnTo>
                  <a:lnTo>
                    <a:pt x="762" y="73158"/>
                  </a:lnTo>
                  <a:cubicBezTo>
                    <a:pt x="6858" y="60966"/>
                    <a:pt x="9906" y="47821"/>
                    <a:pt x="9906" y="34772"/>
                  </a:cubicBezTo>
                  <a:lnTo>
                    <a:pt x="149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2411"/>
            <p:cNvSpPr/>
            <p:nvPr/>
          </p:nvSpPr>
          <p:spPr>
            <a:xfrm>
              <a:off x="4188712" y="1255776"/>
              <a:ext cx="1498" cy="3042"/>
            </a:xfrm>
            <a:custGeom>
              <a:avLst/>
              <a:gdLst/>
              <a:ahLst/>
              <a:cxnLst/>
              <a:rect l="0" t="0" r="0" b="0"/>
              <a:pathLst>
                <a:path w="1498" h="3042">
                  <a:moveTo>
                    <a:pt x="762" y="0"/>
                  </a:moveTo>
                  <a:lnTo>
                    <a:pt x="1498" y="3042"/>
                  </a:lnTo>
                  <a:lnTo>
                    <a:pt x="0" y="2286"/>
                  </a:lnTo>
                  <a:lnTo>
                    <a:pt x="762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2412"/>
            <p:cNvSpPr/>
            <p:nvPr/>
          </p:nvSpPr>
          <p:spPr>
            <a:xfrm>
              <a:off x="1261870" y="53340"/>
              <a:ext cx="0" cy="1242822"/>
            </a:xfrm>
            <a:custGeom>
              <a:avLst/>
              <a:gdLst/>
              <a:ahLst/>
              <a:cxnLst/>
              <a:rect l="0" t="0" r="0" b="0"/>
              <a:pathLst>
                <a:path h="1242822">
                  <a:moveTo>
                    <a:pt x="0" y="1242822"/>
                  </a:moveTo>
                  <a:lnTo>
                    <a:pt x="0" y="0"/>
                  </a:lnTo>
                </a:path>
              </a:pathLst>
            </a:custGeom>
            <a:ln w="12103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2413"/>
            <p:cNvSpPr/>
            <p:nvPr/>
          </p:nvSpPr>
          <p:spPr>
            <a:xfrm>
              <a:off x="1297587" y="71434"/>
              <a:ext cx="3907" cy="4766"/>
            </a:xfrm>
            <a:custGeom>
              <a:avLst/>
              <a:gdLst/>
              <a:ahLst/>
              <a:cxnLst/>
              <a:rect l="0" t="0" r="0" b="0"/>
              <a:pathLst>
                <a:path w="3907" h="4766">
                  <a:moveTo>
                    <a:pt x="0" y="0"/>
                  </a:moveTo>
                  <a:lnTo>
                    <a:pt x="3907" y="957"/>
                  </a:lnTo>
                  <a:lnTo>
                    <a:pt x="2383" y="4766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2414"/>
            <p:cNvSpPr/>
            <p:nvPr/>
          </p:nvSpPr>
          <p:spPr>
            <a:xfrm>
              <a:off x="1224532" y="0"/>
              <a:ext cx="73055" cy="76200"/>
            </a:xfrm>
            <a:custGeom>
              <a:avLst/>
              <a:gdLst/>
              <a:ahLst/>
              <a:cxnLst/>
              <a:rect l="0" t="0" r="0" b="0"/>
              <a:pathLst>
                <a:path w="73055" h="76200">
                  <a:moveTo>
                    <a:pt x="37338" y="0"/>
                  </a:moveTo>
                  <a:lnTo>
                    <a:pt x="73055" y="71434"/>
                  </a:lnTo>
                  <a:lnTo>
                    <a:pt x="39624" y="63246"/>
                  </a:lnTo>
                  <a:cubicBezTo>
                    <a:pt x="26861" y="63246"/>
                    <a:pt x="14097" y="66294"/>
                    <a:pt x="2286" y="72390"/>
                  </a:cubicBezTo>
                  <a:lnTo>
                    <a:pt x="0" y="76200"/>
                  </a:lnTo>
                  <a:lnTo>
                    <a:pt x="3733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2415"/>
            <p:cNvSpPr/>
            <p:nvPr/>
          </p:nvSpPr>
          <p:spPr>
            <a:xfrm>
              <a:off x="1261870" y="1075182"/>
              <a:ext cx="2858262" cy="0"/>
            </a:xfrm>
            <a:custGeom>
              <a:avLst/>
              <a:gdLst/>
              <a:ahLst/>
              <a:cxnLst/>
              <a:rect l="0" t="0" r="0" b="0"/>
              <a:pathLst>
                <a:path w="2858262">
                  <a:moveTo>
                    <a:pt x="0" y="0"/>
                  </a:moveTo>
                  <a:lnTo>
                    <a:pt x="2858262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2416"/>
            <p:cNvSpPr/>
            <p:nvPr/>
          </p:nvSpPr>
          <p:spPr>
            <a:xfrm>
              <a:off x="1261870" y="861822"/>
              <a:ext cx="2858262" cy="0"/>
            </a:xfrm>
            <a:custGeom>
              <a:avLst/>
              <a:gdLst/>
              <a:ahLst/>
              <a:cxnLst/>
              <a:rect l="0" t="0" r="0" b="0"/>
              <a:pathLst>
                <a:path w="2858262">
                  <a:moveTo>
                    <a:pt x="0" y="0"/>
                  </a:moveTo>
                  <a:lnTo>
                    <a:pt x="2858262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2417"/>
            <p:cNvSpPr/>
            <p:nvPr/>
          </p:nvSpPr>
          <p:spPr>
            <a:xfrm>
              <a:off x="1261870" y="647700"/>
              <a:ext cx="2858262" cy="0"/>
            </a:xfrm>
            <a:custGeom>
              <a:avLst/>
              <a:gdLst/>
              <a:ahLst/>
              <a:cxnLst/>
              <a:rect l="0" t="0" r="0" b="0"/>
              <a:pathLst>
                <a:path w="2858262">
                  <a:moveTo>
                    <a:pt x="0" y="0"/>
                  </a:moveTo>
                  <a:lnTo>
                    <a:pt x="2858262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2418"/>
            <p:cNvSpPr/>
            <p:nvPr/>
          </p:nvSpPr>
          <p:spPr>
            <a:xfrm>
              <a:off x="1261870" y="426720"/>
              <a:ext cx="2858262" cy="0"/>
            </a:xfrm>
            <a:custGeom>
              <a:avLst/>
              <a:gdLst/>
              <a:ahLst/>
              <a:cxnLst/>
              <a:rect l="0" t="0" r="0" b="0"/>
              <a:pathLst>
                <a:path w="2858262">
                  <a:moveTo>
                    <a:pt x="0" y="0"/>
                  </a:moveTo>
                  <a:lnTo>
                    <a:pt x="2858262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2419"/>
            <p:cNvSpPr/>
            <p:nvPr/>
          </p:nvSpPr>
          <p:spPr>
            <a:xfrm>
              <a:off x="1261870" y="213361"/>
              <a:ext cx="2858262" cy="0"/>
            </a:xfrm>
            <a:custGeom>
              <a:avLst/>
              <a:gdLst/>
              <a:ahLst/>
              <a:cxnLst/>
              <a:rect l="0" t="0" r="0" b="0"/>
              <a:pathLst>
                <a:path w="2858262">
                  <a:moveTo>
                    <a:pt x="0" y="0"/>
                  </a:moveTo>
                  <a:lnTo>
                    <a:pt x="2858262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2420"/>
            <p:cNvSpPr/>
            <p:nvPr/>
          </p:nvSpPr>
          <p:spPr>
            <a:xfrm>
              <a:off x="1549906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2421"/>
            <p:cNvSpPr/>
            <p:nvPr/>
          </p:nvSpPr>
          <p:spPr>
            <a:xfrm>
              <a:off x="1837180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2422"/>
            <p:cNvSpPr/>
            <p:nvPr/>
          </p:nvSpPr>
          <p:spPr>
            <a:xfrm>
              <a:off x="2124454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2423"/>
            <p:cNvSpPr/>
            <p:nvPr/>
          </p:nvSpPr>
          <p:spPr>
            <a:xfrm>
              <a:off x="2404108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6" name="Shape 2424"/>
            <p:cNvSpPr/>
            <p:nvPr/>
          </p:nvSpPr>
          <p:spPr>
            <a:xfrm>
              <a:off x="2691382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7" name="Shape 2425"/>
            <p:cNvSpPr/>
            <p:nvPr/>
          </p:nvSpPr>
          <p:spPr>
            <a:xfrm>
              <a:off x="2978656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8" name="Shape 2426"/>
            <p:cNvSpPr/>
            <p:nvPr/>
          </p:nvSpPr>
          <p:spPr>
            <a:xfrm>
              <a:off x="3265930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9" name="Shape 2427"/>
            <p:cNvSpPr/>
            <p:nvPr/>
          </p:nvSpPr>
          <p:spPr>
            <a:xfrm>
              <a:off x="3553204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0" name="Shape 2428"/>
            <p:cNvSpPr/>
            <p:nvPr/>
          </p:nvSpPr>
          <p:spPr>
            <a:xfrm>
              <a:off x="3832858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1" name="Shape 2429"/>
            <p:cNvSpPr/>
            <p:nvPr/>
          </p:nvSpPr>
          <p:spPr>
            <a:xfrm>
              <a:off x="4120132" y="213361"/>
              <a:ext cx="0" cy="1082801"/>
            </a:xfrm>
            <a:custGeom>
              <a:avLst/>
              <a:gdLst/>
              <a:ahLst/>
              <a:cxnLst/>
              <a:rect l="0" t="0" r="0" b="0"/>
              <a:pathLst>
                <a:path h="1082801">
                  <a:moveTo>
                    <a:pt x="0" y="1082801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5770" sp="1714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62" name="Picture 2430"/>
            <p:cNvPicPr/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1540000" y="1354074"/>
              <a:ext cx="103632" cy="502920"/>
            </a:xfrm>
            <a:prstGeom prst="rect">
              <a:avLst/>
            </a:prstGeom>
          </p:spPr>
        </p:pic>
        <p:pic>
          <p:nvPicPr>
            <p:cNvPr id="163" name="Picture 2431"/>
            <p:cNvPicPr/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1779268" y="1354074"/>
              <a:ext cx="115824" cy="502920"/>
            </a:xfrm>
            <a:prstGeom prst="rect">
              <a:avLst/>
            </a:prstGeom>
          </p:spPr>
        </p:pic>
        <p:pic>
          <p:nvPicPr>
            <p:cNvPr id="164" name="Picture 2432"/>
            <p:cNvPicPr/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2067304" y="1354074"/>
              <a:ext cx="115824" cy="502920"/>
            </a:xfrm>
            <a:prstGeom prst="rect">
              <a:avLst/>
            </a:prstGeom>
          </p:spPr>
        </p:pic>
        <p:pic>
          <p:nvPicPr>
            <p:cNvPr id="165" name="Picture 2433"/>
            <p:cNvPicPr/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2350768" y="1354074"/>
              <a:ext cx="115824" cy="502920"/>
            </a:xfrm>
            <a:prstGeom prst="rect">
              <a:avLst/>
            </a:prstGeom>
          </p:spPr>
        </p:pic>
        <p:pic>
          <p:nvPicPr>
            <p:cNvPr id="166" name="Picture 2434"/>
            <p:cNvPicPr/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2640328" y="1354074"/>
              <a:ext cx="115824" cy="502920"/>
            </a:xfrm>
            <a:prstGeom prst="rect">
              <a:avLst/>
            </a:prstGeom>
          </p:spPr>
        </p:pic>
        <p:pic>
          <p:nvPicPr>
            <p:cNvPr id="167" name="Picture 2435"/>
            <p:cNvPicPr/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2924554" y="1354074"/>
              <a:ext cx="115824" cy="502920"/>
            </a:xfrm>
            <a:prstGeom prst="rect">
              <a:avLst/>
            </a:prstGeom>
          </p:spPr>
        </p:pic>
        <p:pic>
          <p:nvPicPr>
            <p:cNvPr id="168" name="Picture 2436"/>
            <p:cNvPicPr/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3210304" y="1354074"/>
              <a:ext cx="115824" cy="502920"/>
            </a:xfrm>
            <a:prstGeom prst="rect">
              <a:avLst/>
            </a:prstGeom>
          </p:spPr>
        </p:pic>
        <p:pic>
          <p:nvPicPr>
            <p:cNvPr id="169" name="Picture 2437"/>
            <p:cNvPicPr/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499102" y="1354074"/>
              <a:ext cx="109728" cy="502920"/>
            </a:xfrm>
            <a:prstGeom prst="rect">
              <a:avLst/>
            </a:prstGeom>
          </p:spPr>
        </p:pic>
        <p:pic>
          <p:nvPicPr>
            <p:cNvPr id="170" name="Picture 2438"/>
            <p:cNvPicPr/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3781804" y="1354074"/>
              <a:ext cx="115824" cy="502920"/>
            </a:xfrm>
            <a:prstGeom prst="rect">
              <a:avLst/>
            </a:prstGeom>
          </p:spPr>
        </p:pic>
        <p:pic>
          <p:nvPicPr>
            <p:cNvPr id="171" name="Picture 2439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4024120" y="1354074"/>
              <a:ext cx="146304" cy="502920"/>
            </a:xfrm>
            <a:prstGeom prst="rect">
              <a:avLst/>
            </a:prstGeom>
          </p:spPr>
        </p:pic>
        <p:pic>
          <p:nvPicPr>
            <p:cNvPr id="172" name="Picture 2440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V="1">
              <a:off x="4170424" y="1354074"/>
              <a:ext cx="18288" cy="502920"/>
            </a:xfrm>
            <a:prstGeom prst="rect">
              <a:avLst/>
            </a:prstGeom>
          </p:spPr>
        </p:pic>
        <p:pic>
          <p:nvPicPr>
            <p:cNvPr id="173" name="Picture 2441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1085086" y="1031748"/>
              <a:ext cx="54864" cy="502920"/>
            </a:xfrm>
            <a:prstGeom prst="rect">
              <a:avLst/>
            </a:prstGeom>
          </p:spPr>
        </p:pic>
        <p:pic>
          <p:nvPicPr>
            <p:cNvPr id="174" name="Picture 2442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147570" y="1101852"/>
              <a:ext cx="18288" cy="192024"/>
            </a:xfrm>
            <a:prstGeom prst="rect">
              <a:avLst/>
            </a:prstGeom>
          </p:spPr>
        </p:pic>
        <p:pic>
          <p:nvPicPr>
            <p:cNvPr id="175" name="Picture 2443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173478" y="1031748"/>
              <a:ext cx="54864" cy="493776"/>
            </a:xfrm>
            <a:prstGeom prst="rect">
              <a:avLst/>
            </a:prstGeom>
          </p:spPr>
        </p:pic>
        <p:pic>
          <p:nvPicPr>
            <p:cNvPr id="176" name="Picture 2444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1085086" y="815340"/>
              <a:ext cx="54864" cy="502920"/>
            </a:xfrm>
            <a:prstGeom prst="rect">
              <a:avLst/>
            </a:prstGeom>
          </p:spPr>
        </p:pic>
        <p:pic>
          <p:nvPicPr>
            <p:cNvPr id="177" name="Picture 2445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147570" y="885444"/>
              <a:ext cx="18288" cy="192024"/>
            </a:xfrm>
            <a:prstGeom prst="rect">
              <a:avLst/>
            </a:prstGeom>
          </p:spPr>
        </p:pic>
        <p:pic>
          <p:nvPicPr>
            <p:cNvPr id="178" name="Picture 2446"/>
            <p:cNvPicPr/>
            <p:nvPr/>
          </p:nvPicPr>
          <p:blipFill>
            <a:blip r:embed="rId16"/>
            <a:stretch>
              <a:fillRect/>
            </a:stretch>
          </p:blipFill>
          <p:spPr>
            <a:xfrm flipV="1">
              <a:off x="1173478" y="815340"/>
              <a:ext cx="54864" cy="493776"/>
            </a:xfrm>
            <a:prstGeom prst="rect">
              <a:avLst/>
            </a:prstGeom>
          </p:spPr>
        </p:pic>
        <p:pic>
          <p:nvPicPr>
            <p:cNvPr id="179" name="Picture 2447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1085086" y="604266"/>
              <a:ext cx="54864" cy="502920"/>
            </a:xfrm>
            <a:prstGeom prst="rect">
              <a:avLst/>
            </a:prstGeom>
          </p:spPr>
        </p:pic>
        <p:pic>
          <p:nvPicPr>
            <p:cNvPr id="180" name="Picture 2448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147570" y="674370"/>
              <a:ext cx="18288" cy="192024"/>
            </a:xfrm>
            <a:prstGeom prst="rect">
              <a:avLst/>
            </a:prstGeom>
          </p:spPr>
        </p:pic>
        <p:pic>
          <p:nvPicPr>
            <p:cNvPr id="181" name="Picture 2449"/>
            <p:cNvPicPr/>
            <p:nvPr/>
          </p:nvPicPr>
          <p:blipFill>
            <a:blip r:embed="rId17"/>
            <a:stretch>
              <a:fillRect/>
            </a:stretch>
          </p:blipFill>
          <p:spPr>
            <a:xfrm flipV="1">
              <a:off x="1175764" y="604266"/>
              <a:ext cx="54864" cy="502920"/>
            </a:xfrm>
            <a:prstGeom prst="rect">
              <a:avLst/>
            </a:prstGeom>
          </p:spPr>
        </p:pic>
        <p:pic>
          <p:nvPicPr>
            <p:cNvPr id="182" name="Picture 2450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1057654" y="387859"/>
              <a:ext cx="54864" cy="502920"/>
            </a:xfrm>
            <a:prstGeom prst="rect">
              <a:avLst/>
            </a:prstGeom>
          </p:spPr>
        </p:pic>
        <p:pic>
          <p:nvPicPr>
            <p:cNvPr id="183" name="Picture 2451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119376" y="457963"/>
              <a:ext cx="18288" cy="192024"/>
            </a:xfrm>
            <a:prstGeom prst="rect">
              <a:avLst/>
            </a:prstGeom>
          </p:spPr>
        </p:pic>
        <p:pic>
          <p:nvPicPr>
            <p:cNvPr id="184" name="Picture 2452"/>
            <p:cNvPicPr/>
            <p:nvPr/>
          </p:nvPicPr>
          <p:blipFill>
            <a:blip r:embed="rId18"/>
            <a:stretch>
              <a:fillRect/>
            </a:stretch>
          </p:blipFill>
          <p:spPr>
            <a:xfrm flipV="1">
              <a:off x="1151380" y="387859"/>
              <a:ext cx="48768" cy="502920"/>
            </a:xfrm>
            <a:prstGeom prst="rect">
              <a:avLst/>
            </a:prstGeom>
          </p:spPr>
        </p:pic>
        <p:pic>
          <p:nvPicPr>
            <p:cNvPr id="185" name="Picture 2453"/>
            <p:cNvPicPr/>
            <p:nvPr/>
          </p:nvPicPr>
          <p:blipFill>
            <a:blip r:embed="rId19"/>
            <a:stretch>
              <a:fillRect/>
            </a:stretch>
          </p:blipFill>
          <p:spPr>
            <a:xfrm flipV="1">
              <a:off x="1068322" y="172213"/>
              <a:ext cx="36576" cy="493776"/>
            </a:xfrm>
            <a:prstGeom prst="rect">
              <a:avLst/>
            </a:prstGeom>
          </p:spPr>
        </p:pic>
        <p:pic>
          <p:nvPicPr>
            <p:cNvPr id="186" name="Picture 2454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120138" y="242316"/>
              <a:ext cx="18288" cy="192024"/>
            </a:xfrm>
            <a:prstGeom prst="rect">
              <a:avLst/>
            </a:prstGeom>
          </p:spPr>
        </p:pic>
        <p:pic>
          <p:nvPicPr>
            <p:cNvPr id="187" name="Picture 2455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1149094" y="172213"/>
              <a:ext cx="54864" cy="502920"/>
            </a:xfrm>
            <a:prstGeom prst="rect">
              <a:avLst/>
            </a:prstGeom>
          </p:spPr>
        </p:pic>
        <p:sp>
          <p:nvSpPr>
            <p:cNvPr id="188" name="Shape 2456"/>
            <p:cNvSpPr/>
            <p:nvPr/>
          </p:nvSpPr>
          <p:spPr>
            <a:xfrm>
              <a:off x="1277110" y="205740"/>
              <a:ext cx="416052" cy="0"/>
            </a:xfrm>
            <a:custGeom>
              <a:avLst/>
              <a:gdLst/>
              <a:ahLst/>
              <a:cxnLst/>
              <a:rect l="0" t="0" r="0" b="0"/>
              <a:pathLst>
                <a:path w="416052">
                  <a:moveTo>
                    <a:pt x="0" y="0"/>
                  </a:moveTo>
                  <a:lnTo>
                    <a:pt x="416052" y="0"/>
                  </a:lnTo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9" name="Shape 2457"/>
            <p:cNvSpPr/>
            <p:nvPr/>
          </p:nvSpPr>
          <p:spPr>
            <a:xfrm>
              <a:off x="2124454" y="205740"/>
              <a:ext cx="566928" cy="1082802"/>
            </a:xfrm>
            <a:custGeom>
              <a:avLst/>
              <a:gdLst/>
              <a:ahLst/>
              <a:cxnLst/>
              <a:rect l="0" t="0" r="0" b="0"/>
              <a:pathLst>
                <a:path w="566928" h="1082802">
                  <a:moveTo>
                    <a:pt x="0" y="1082802"/>
                  </a:moveTo>
                  <a:lnTo>
                    <a:pt x="566928" y="0"/>
                  </a:lnTo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0" name="Shape 2458"/>
            <p:cNvSpPr/>
            <p:nvPr/>
          </p:nvSpPr>
          <p:spPr>
            <a:xfrm>
              <a:off x="3121912" y="213361"/>
              <a:ext cx="567690" cy="1082802"/>
            </a:xfrm>
            <a:custGeom>
              <a:avLst/>
              <a:gdLst/>
              <a:ahLst/>
              <a:cxnLst/>
              <a:rect l="0" t="0" r="0" b="0"/>
              <a:pathLst>
                <a:path w="567690" h="1082802">
                  <a:moveTo>
                    <a:pt x="0" y="1082802"/>
                  </a:moveTo>
                  <a:lnTo>
                    <a:pt x="567690" y="0"/>
                  </a:lnTo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1" name="Shape 2459"/>
            <p:cNvSpPr/>
            <p:nvPr/>
          </p:nvSpPr>
          <p:spPr>
            <a:xfrm>
              <a:off x="3697222" y="213361"/>
              <a:ext cx="422910" cy="0"/>
            </a:xfrm>
            <a:custGeom>
              <a:avLst/>
              <a:gdLst/>
              <a:ahLst/>
              <a:cxnLst/>
              <a:rect l="0" t="0" r="0" b="0"/>
              <a:pathLst>
                <a:path w="422910">
                  <a:moveTo>
                    <a:pt x="0" y="0"/>
                  </a:moveTo>
                  <a:lnTo>
                    <a:pt x="422910" y="0"/>
                  </a:lnTo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2" name="Shape 2460"/>
            <p:cNvSpPr/>
            <p:nvPr/>
          </p:nvSpPr>
          <p:spPr>
            <a:xfrm>
              <a:off x="1269490" y="1296163"/>
              <a:ext cx="1852422" cy="0"/>
            </a:xfrm>
            <a:custGeom>
              <a:avLst/>
              <a:gdLst/>
              <a:ahLst/>
              <a:cxnLst/>
              <a:rect l="0" t="0" r="0" b="0"/>
              <a:pathLst>
                <a:path w="1852422">
                  <a:moveTo>
                    <a:pt x="0" y="0"/>
                  </a:moveTo>
                  <a:lnTo>
                    <a:pt x="1852422" y="0"/>
                  </a:lnTo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93" name="Picture 2461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1253488" y="1354074"/>
              <a:ext cx="54864" cy="502920"/>
            </a:xfrm>
            <a:prstGeom prst="rect">
              <a:avLst/>
            </a:prstGeom>
          </p:spPr>
        </p:pic>
        <p:pic>
          <p:nvPicPr>
            <p:cNvPr id="194" name="Picture 2462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1144522" y="1209294"/>
              <a:ext cx="54864" cy="502920"/>
            </a:xfrm>
            <a:prstGeom prst="rect">
              <a:avLst/>
            </a:prstGeom>
          </p:spPr>
        </p:pic>
        <p:pic>
          <p:nvPicPr>
            <p:cNvPr id="195" name="Picture 2463"/>
            <p:cNvPicPr/>
            <p:nvPr/>
          </p:nvPicPr>
          <p:blipFill>
            <a:blip r:embed="rId20"/>
            <a:stretch>
              <a:fillRect/>
            </a:stretch>
          </p:blipFill>
          <p:spPr>
            <a:xfrm flipV="1">
              <a:off x="2344672" y="1495044"/>
              <a:ext cx="128016" cy="484632"/>
            </a:xfrm>
            <a:prstGeom prst="rect">
              <a:avLst/>
            </a:prstGeom>
          </p:spPr>
        </p:pic>
        <p:sp>
          <p:nvSpPr>
            <p:cNvPr id="196" name="Shape 2464"/>
            <p:cNvSpPr/>
            <p:nvPr/>
          </p:nvSpPr>
          <p:spPr>
            <a:xfrm>
              <a:off x="3636262" y="312420"/>
              <a:ext cx="483870" cy="0"/>
            </a:xfrm>
            <a:custGeom>
              <a:avLst/>
              <a:gdLst/>
              <a:ahLst/>
              <a:cxnLst/>
              <a:rect l="0" t="0" r="0" b="0"/>
              <a:pathLst>
                <a:path w="483870">
                  <a:moveTo>
                    <a:pt x="483870" y="0"/>
                  </a:moveTo>
                  <a:lnTo>
                    <a:pt x="0" y="0"/>
                  </a:lnTo>
                </a:path>
              </a:pathLst>
            </a:custGeom>
            <a:ln w="12103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7" name="Shape 2465"/>
            <p:cNvSpPr/>
            <p:nvPr/>
          </p:nvSpPr>
          <p:spPr>
            <a:xfrm>
              <a:off x="1261870" y="861822"/>
              <a:ext cx="990600" cy="434340"/>
            </a:xfrm>
            <a:custGeom>
              <a:avLst/>
              <a:gdLst/>
              <a:ahLst/>
              <a:cxnLst/>
              <a:rect l="0" t="0" r="0" b="0"/>
              <a:pathLst>
                <a:path w="990600" h="434340">
                  <a:moveTo>
                    <a:pt x="0" y="0"/>
                  </a:moveTo>
                  <a:lnTo>
                    <a:pt x="771906" y="0"/>
                  </a:lnTo>
                  <a:lnTo>
                    <a:pt x="990600" y="434340"/>
                  </a:lnTo>
                  <a:lnTo>
                    <a:pt x="0" y="434340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B2B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8" name="Shape 2466"/>
            <p:cNvSpPr/>
            <p:nvPr/>
          </p:nvSpPr>
          <p:spPr>
            <a:xfrm>
              <a:off x="1261870" y="861822"/>
              <a:ext cx="990600" cy="434340"/>
            </a:xfrm>
            <a:custGeom>
              <a:avLst/>
              <a:gdLst/>
              <a:ahLst/>
              <a:cxnLst/>
              <a:rect l="0" t="0" r="0" b="0"/>
              <a:pathLst>
                <a:path w="990600" h="434340">
                  <a:moveTo>
                    <a:pt x="0" y="434340"/>
                  </a:moveTo>
                  <a:lnTo>
                    <a:pt x="0" y="0"/>
                  </a:lnTo>
                  <a:lnTo>
                    <a:pt x="771906" y="0"/>
                  </a:lnTo>
                  <a:lnTo>
                    <a:pt x="990600" y="434340"/>
                  </a:lnTo>
                  <a:lnTo>
                    <a:pt x="0" y="434340"/>
                  </a:lnTo>
                  <a:close/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9" name="Shape 2467"/>
            <p:cNvSpPr/>
            <p:nvPr/>
          </p:nvSpPr>
          <p:spPr>
            <a:xfrm>
              <a:off x="2132074" y="533400"/>
              <a:ext cx="1126236" cy="762762"/>
            </a:xfrm>
            <a:custGeom>
              <a:avLst/>
              <a:gdLst/>
              <a:ahLst/>
              <a:cxnLst/>
              <a:rect l="0" t="0" r="0" b="0"/>
              <a:pathLst>
                <a:path w="1126236" h="762762">
                  <a:moveTo>
                    <a:pt x="400050" y="0"/>
                  </a:moveTo>
                  <a:lnTo>
                    <a:pt x="725424" y="7620"/>
                  </a:lnTo>
                  <a:lnTo>
                    <a:pt x="1126236" y="762762"/>
                  </a:lnTo>
                  <a:lnTo>
                    <a:pt x="0" y="762762"/>
                  </a:lnTo>
                  <a:lnTo>
                    <a:pt x="40005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B2B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0" name="Shape 2468"/>
            <p:cNvSpPr/>
            <p:nvPr/>
          </p:nvSpPr>
          <p:spPr>
            <a:xfrm>
              <a:off x="2132074" y="533400"/>
              <a:ext cx="1126236" cy="762762"/>
            </a:xfrm>
            <a:custGeom>
              <a:avLst/>
              <a:gdLst/>
              <a:ahLst/>
              <a:cxnLst/>
              <a:rect l="0" t="0" r="0" b="0"/>
              <a:pathLst>
                <a:path w="1126236" h="762762">
                  <a:moveTo>
                    <a:pt x="0" y="762762"/>
                  </a:moveTo>
                  <a:lnTo>
                    <a:pt x="400050" y="0"/>
                  </a:lnTo>
                  <a:lnTo>
                    <a:pt x="725424" y="7620"/>
                  </a:lnTo>
                  <a:lnTo>
                    <a:pt x="1126236" y="762762"/>
                  </a:lnTo>
                  <a:lnTo>
                    <a:pt x="0" y="762762"/>
                  </a:lnTo>
                  <a:close/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1" name="Shape 2469"/>
            <p:cNvSpPr/>
            <p:nvPr/>
          </p:nvSpPr>
          <p:spPr>
            <a:xfrm>
              <a:off x="3121912" y="320040"/>
              <a:ext cx="998220" cy="976122"/>
            </a:xfrm>
            <a:custGeom>
              <a:avLst/>
              <a:gdLst/>
              <a:ahLst/>
              <a:cxnLst/>
              <a:rect l="0" t="0" r="0" b="0"/>
              <a:pathLst>
                <a:path w="998220" h="976122">
                  <a:moveTo>
                    <a:pt x="514350" y="0"/>
                  </a:moveTo>
                  <a:lnTo>
                    <a:pt x="998220" y="0"/>
                  </a:lnTo>
                  <a:lnTo>
                    <a:pt x="998220" y="976122"/>
                  </a:lnTo>
                  <a:lnTo>
                    <a:pt x="0" y="976122"/>
                  </a:lnTo>
                  <a:lnTo>
                    <a:pt x="51435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B2B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2" name="Shape 2470"/>
            <p:cNvSpPr/>
            <p:nvPr/>
          </p:nvSpPr>
          <p:spPr>
            <a:xfrm>
              <a:off x="3121912" y="320040"/>
              <a:ext cx="998220" cy="976122"/>
            </a:xfrm>
            <a:custGeom>
              <a:avLst/>
              <a:gdLst/>
              <a:ahLst/>
              <a:cxnLst/>
              <a:rect l="0" t="0" r="0" b="0"/>
              <a:pathLst>
                <a:path w="998220" h="976122">
                  <a:moveTo>
                    <a:pt x="0" y="976122"/>
                  </a:moveTo>
                  <a:lnTo>
                    <a:pt x="514350" y="0"/>
                  </a:lnTo>
                  <a:lnTo>
                    <a:pt x="998220" y="0"/>
                  </a:lnTo>
                  <a:lnTo>
                    <a:pt x="998220" y="976122"/>
                  </a:lnTo>
                  <a:lnTo>
                    <a:pt x="0" y="976122"/>
                  </a:lnTo>
                  <a:close/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3" name="Shape 2471"/>
            <p:cNvSpPr/>
            <p:nvPr/>
          </p:nvSpPr>
          <p:spPr>
            <a:xfrm>
              <a:off x="2691382" y="205740"/>
              <a:ext cx="566928" cy="1082802"/>
            </a:xfrm>
            <a:custGeom>
              <a:avLst/>
              <a:gdLst/>
              <a:ahLst/>
              <a:cxnLst/>
              <a:rect l="0" t="0" r="0" b="0"/>
              <a:pathLst>
                <a:path w="566928" h="1082802">
                  <a:moveTo>
                    <a:pt x="0" y="0"/>
                  </a:moveTo>
                  <a:lnTo>
                    <a:pt x="566928" y="1082802"/>
                  </a:lnTo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4" name="Shape 2472"/>
            <p:cNvSpPr/>
            <p:nvPr/>
          </p:nvSpPr>
          <p:spPr>
            <a:xfrm>
              <a:off x="1693162" y="205740"/>
              <a:ext cx="566928" cy="1082802"/>
            </a:xfrm>
            <a:custGeom>
              <a:avLst/>
              <a:gdLst/>
              <a:ahLst/>
              <a:cxnLst/>
              <a:rect l="0" t="0" r="0" b="0"/>
              <a:pathLst>
                <a:path w="566928" h="1082802">
                  <a:moveTo>
                    <a:pt x="0" y="0"/>
                  </a:moveTo>
                  <a:lnTo>
                    <a:pt x="566928" y="1082802"/>
                  </a:lnTo>
                </a:path>
              </a:pathLst>
            </a:custGeom>
            <a:ln w="2178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5" name="Rectangle 2485"/>
            <p:cNvSpPr/>
            <p:nvPr/>
          </p:nvSpPr>
          <p:spPr>
            <a:xfrm>
              <a:off x="5348449" y="1803983"/>
              <a:ext cx="59034" cy="2148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1905" indent="443865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6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358334"/>
            <a:ext cx="684076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Дефаззификация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в системах нечеткого вывода – это процесс перехода от функции принадлежности выходной лингвистической переменной к её четкому (числовому) значению. </a:t>
            </a:r>
            <a:endParaRPr lang="ru-RU" altLang="ru-RU" sz="2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altLang="ru-RU" sz="2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2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дефаззификации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заключается в том, чтобы, используя результаты аккумуляции всех выходных лингвистических переменных, получить количественное значение каждой из выходных переменных, которое может быть использовано исполнительными механизмами </a:t>
            </a: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системы, </a:t>
            </a:r>
            <a:r>
              <a:rPr lang="ru-RU" altLang="ru-RU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внешними по отношению к системе нечеткого вывода</a:t>
            </a:r>
            <a:r>
              <a:rPr lang="ru-RU" altLang="ru-RU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 err="1">
                <a:latin typeface="+mn-lt"/>
                <a:cs typeface="Times New Roman" panose="02020603050405020304" pitchFamily="18" charset="0"/>
              </a:rPr>
              <a:t>Дефаззиефикация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9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727666"/>
            <a:ext cx="684076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altLang="ru-RU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дефаззификации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считается законченным, когда для каждой из выходных лингвистических переменных будут определены итоговые количественные значения в виде некоторого действительного числа, т.е. в виде: </a:t>
            </a:r>
            <a:endParaRPr lang="ru-RU" altLang="ru-RU" sz="2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sz="2400" dirty="0" smtClean="0">
                <a:latin typeface="+mn-lt"/>
              </a:rPr>
              <a:t>где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общее количество выходных лингвистических переменных в базе правил системы нечеткого вывода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 err="1">
                <a:latin typeface="+mn-lt"/>
                <a:cs typeface="Times New Roman" panose="02020603050405020304" pitchFamily="18" charset="0"/>
              </a:rPr>
              <a:t>Дефаззиефикация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9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796916"/>
            <a:ext cx="6840760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выполнения численных расчетов на этапе </a:t>
            </a:r>
            <a:r>
              <a:rPr lang="ru-RU" altLang="ru-RU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дефаззификации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могут быть использованы следующие </a:t>
            </a:r>
            <a:r>
              <a:rPr lang="ru-RU" altLang="ru-RU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</a:p>
          <a:p>
            <a:pPr lvl="0" algn="just" eaLnBrk="0" hangingPunct="0">
              <a:spcAft>
                <a:spcPts val="600"/>
              </a:spcAft>
            </a:pPr>
            <a:endParaRPr lang="ru-RU" altLang="ru-RU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 центра тяжести. </a:t>
            </a:r>
            <a:endParaRPr lang="ru-RU" altLang="ru-RU" sz="2400" b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altLang="ru-RU" sz="2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площади. </a:t>
            </a:r>
          </a:p>
          <a:p>
            <a:pPr marL="1257300" lvl="2" indent="-3429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 левого модального </a:t>
            </a:r>
            <a:r>
              <a:rPr lang="ru-RU" altLang="ru-RU" sz="2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значения.</a:t>
            </a:r>
          </a:p>
          <a:p>
            <a:pPr marL="1257300" lvl="2" indent="-3429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altLang="ru-RU" sz="2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правого </a:t>
            </a: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модального значения</a:t>
            </a:r>
            <a:r>
              <a:rPr lang="ru-RU" altLang="ru-RU" sz="2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 err="1">
                <a:latin typeface="+mn-lt"/>
                <a:cs typeface="Times New Roman" panose="02020603050405020304" pitchFamily="18" charset="0"/>
              </a:rPr>
              <a:t>Дефаззиефикация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7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1610" y="1268760"/>
            <a:ext cx="7020780" cy="444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приведения к чёткости называется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центроидным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рассчитывается по следующей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формуле:</a:t>
            </a:r>
          </a:p>
          <a:p>
            <a:pPr lvl="0" algn="just" eaLnBrk="0" hangingPunct="0"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результат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дефаззификации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R="1905" lvl="0">
              <a:lnSpc>
                <a:spcPct val="107000"/>
              </a:lnSpc>
              <a:spcAft>
                <a:spcPts val="670"/>
              </a:spcAft>
              <a:buClr>
                <a:srgbClr val="000000"/>
              </a:buClr>
              <a:buSzPts val="1400"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переменная, соответствующая выходной лингвистической </a:t>
            </a:r>
            <a:endParaRPr lang="ru-RU" sz="20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05" lvl="0">
              <a:lnSpc>
                <a:spcPct val="107000"/>
              </a:lnSpc>
              <a:spcAft>
                <a:spcPts val="670"/>
              </a:spcAft>
              <a:buClr>
                <a:srgbClr val="000000"/>
              </a:buClr>
              <a:buSzPts val="14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переменной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принимающая значения от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левая и правая точки интервала носителя нечёткого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множества;                                                               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функция принадлежности нечёткого множества.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Метод центра тяжести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>
                <a:spLocks noChangeAspect="1"/>
              </p:cNvSpPr>
              <p:nvPr/>
            </p:nvSpPr>
            <p:spPr>
              <a:xfrm>
                <a:off x="3131840" y="2348880"/>
                <a:ext cx="2880320" cy="9954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charset="0"/>
                        </a:rPr>
                        <m:t>y</m:t>
                      </m:r>
                      <m:r>
                        <a:rPr lang="ru-RU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is-I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𝑚𝑎𝑥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is-I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i="1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𝑚𝑎𝑥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𝑑𝑥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48880"/>
                <a:ext cx="2880320" cy="9954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5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074627" y="5131960"/>
                <a:ext cx="702078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hangingPunct="0">
                  <a:spcAft>
                    <a:spcPts val="600"/>
                  </a:spcAft>
                </a:pP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Результат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дефаззификации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этом случае </a:t>
                </a:r>
                <a:r>
                  <a:rPr lang="ru-RU" alt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altLang="ru-RU" sz="20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53 кг/ч</a:t>
                </a:r>
                <a:endParaRPr lang="ru-RU" alt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4627" y="5131960"/>
                <a:ext cx="702078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868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Метод центра тяжести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6" name="Group 20423"/>
          <p:cNvGrpSpPr/>
          <p:nvPr/>
        </p:nvGrpSpPr>
        <p:grpSpPr>
          <a:xfrm>
            <a:off x="1414368" y="1218711"/>
            <a:ext cx="6341298" cy="4113304"/>
            <a:chOff x="513587" y="0"/>
            <a:chExt cx="3177541" cy="1968246"/>
          </a:xfrm>
        </p:grpSpPr>
        <p:sp>
          <p:nvSpPr>
            <p:cNvPr id="7" name="Shape 2883"/>
            <p:cNvSpPr/>
            <p:nvPr/>
          </p:nvSpPr>
          <p:spPr>
            <a:xfrm>
              <a:off x="677418" y="1287018"/>
              <a:ext cx="2960370" cy="0"/>
            </a:xfrm>
            <a:custGeom>
              <a:avLst/>
              <a:gdLst/>
              <a:ahLst/>
              <a:cxnLst/>
              <a:rect l="0" t="0" r="0" b="0"/>
              <a:pathLst>
                <a:path w="2960370">
                  <a:moveTo>
                    <a:pt x="0" y="0"/>
                  </a:moveTo>
                  <a:lnTo>
                    <a:pt x="2960370" y="0"/>
                  </a:lnTo>
                </a:path>
              </a:pathLst>
            </a:custGeom>
            <a:ln w="12141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2884"/>
            <p:cNvSpPr/>
            <p:nvPr/>
          </p:nvSpPr>
          <p:spPr>
            <a:xfrm>
              <a:off x="3614928" y="1250931"/>
              <a:ext cx="76200" cy="73426"/>
            </a:xfrm>
            <a:custGeom>
              <a:avLst/>
              <a:gdLst/>
              <a:ahLst/>
              <a:cxnLst/>
              <a:rect l="0" t="0" r="0" b="0"/>
              <a:pathLst>
                <a:path w="76200" h="73426">
                  <a:moveTo>
                    <a:pt x="4025" y="0"/>
                  </a:moveTo>
                  <a:lnTo>
                    <a:pt x="76200" y="36088"/>
                  </a:lnTo>
                  <a:lnTo>
                    <a:pt x="0" y="73426"/>
                  </a:lnTo>
                  <a:lnTo>
                    <a:pt x="3048" y="71139"/>
                  </a:lnTo>
                  <a:cubicBezTo>
                    <a:pt x="8763" y="59328"/>
                    <a:pt x="11621" y="46374"/>
                    <a:pt x="11621" y="33420"/>
                  </a:cubicBezTo>
                  <a:lnTo>
                    <a:pt x="4025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2885"/>
            <p:cNvSpPr/>
            <p:nvPr/>
          </p:nvSpPr>
          <p:spPr>
            <a:xfrm>
              <a:off x="3614928" y="1246632"/>
              <a:ext cx="4025" cy="4298"/>
            </a:xfrm>
            <a:custGeom>
              <a:avLst/>
              <a:gdLst/>
              <a:ahLst/>
              <a:cxnLst/>
              <a:rect l="0" t="0" r="0" b="0"/>
              <a:pathLst>
                <a:path w="4025" h="4298">
                  <a:moveTo>
                    <a:pt x="3048" y="0"/>
                  </a:moveTo>
                  <a:lnTo>
                    <a:pt x="4025" y="4298"/>
                  </a:lnTo>
                  <a:lnTo>
                    <a:pt x="0" y="2286"/>
                  </a:lnTo>
                  <a:lnTo>
                    <a:pt x="304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2886"/>
            <p:cNvSpPr/>
            <p:nvPr/>
          </p:nvSpPr>
          <p:spPr>
            <a:xfrm>
              <a:off x="677418" y="52578"/>
              <a:ext cx="0" cy="1234440"/>
            </a:xfrm>
            <a:custGeom>
              <a:avLst/>
              <a:gdLst/>
              <a:ahLst/>
              <a:cxnLst/>
              <a:rect l="0" t="0" r="0" b="0"/>
              <a:pathLst>
                <a:path h="1234440">
                  <a:moveTo>
                    <a:pt x="0" y="1234440"/>
                  </a:moveTo>
                  <a:lnTo>
                    <a:pt x="0" y="0"/>
                  </a:lnTo>
                </a:path>
              </a:pathLst>
            </a:custGeom>
            <a:ln w="12141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2887"/>
            <p:cNvSpPr/>
            <p:nvPr/>
          </p:nvSpPr>
          <p:spPr>
            <a:xfrm>
              <a:off x="712949" y="70351"/>
              <a:ext cx="5617" cy="5087"/>
            </a:xfrm>
            <a:custGeom>
              <a:avLst/>
              <a:gdLst/>
              <a:ahLst/>
              <a:cxnLst/>
              <a:rect l="0" t="0" r="0" b="0"/>
              <a:pathLst>
                <a:path w="5617" h="5087">
                  <a:moveTo>
                    <a:pt x="0" y="0"/>
                  </a:moveTo>
                  <a:lnTo>
                    <a:pt x="5617" y="1277"/>
                  </a:lnTo>
                  <a:lnTo>
                    <a:pt x="2569" y="5087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2888"/>
            <p:cNvSpPr/>
            <p:nvPr/>
          </p:nvSpPr>
          <p:spPr>
            <a:xfrm>
              <a:off x="639318" y="0"/>
              <a:ext cx="73631" cy="75438"/>
            </a:xfrm>
            <a:custGeom>
              <a:avLst/>
              <a:gdLst/>
              <a:ahLst/>
              <a:cxnLst/>
              <a:rect l="0" t="0" r="0" b="0"/>
              <a:pathLst>
                <a:path w="73631" h="75438">
                  <a:moveTo>
                    <a:pt x="38100" y="0"/>
                  </a:moveTo>
                  <a:lnTo>
                    <a:pt x="73631" y="70351"/>
                  </a:lnTo>
                  <a:lnTo>
                    <a:pt x="41529" y="63055"/>
                  </a:lnTo>
                  <a:cubicBezTo>
                    <a:pt x="28575" y="63055"/>
                    <a:pt x="15621" y="65913"/>
                    <a:pt x="3810" y="71628"/>
                  </a:cubicBezTo>
                  <a:lnTo>
                    <a:pt x="0" y="75438"/>
                  </a:lnTo>
                  <a:lnTo>
                    <a:pt x="3810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2889"/>
            <p:cNvSpPr/>
            <p:nvPr/>
          </p:nvSpPr>
          <p:spPr>
            <a:xfrm>
              <a:off x="677418" y="1067562"/>
              <a:ext cx="2869692" cy="0"/>
            </a:xfrm>
            <a:custGeom>
              <a:avLst/>
              <a:gdLst/>
              <a:ahLst/>
              <a:cxnLst/>
              <a:rect l="0" t="0" r="0" b="0"/>
              <a:pathLst>
                <a:path w="2869692">
                  <a:moveTo>
                    <a:pt x="0" y="0"/>
                  </a:moveTo>
                  <a:lnTo>
                    <a:pt x="2869692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2890"/>
            <p:cNvSpPr/>
            <p:nvPr/>
          </p:nvSpPr>
          <p:spPr>
            <a:xfrm>
              <a:off x="677418" y="854964"/>
              <a:ext cx="2869692" cy="0"/>
            </a:xfrm>
            <a:custGeom>
              <a:avLst/>
              <a:gdLst/>
              <a:ahLst/>
              <a:cxnLst/>
              <a:rect l="0" t="0" r="0" b="0"/>
              <a:pathLst>
                <a:path w="2869692">
                  <a:moveTo>
                    <a:pt x="0" y="0"/>
                  </a:moveTo>
                  <a:lnTo>
                    <a:pt x="2869692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2891"/>
            <p:cNvSpPr/>
            <p:nvPr/>
          </p:nvSpPr>
          <p:spPr>
            <a:xfrm>
              <a:off x="677418" y="643128"/>
              <a:ext cx="2869692" cy="0"/>
            </a:xfrm>
            <a:custGeom>
              <a:avLst/>
              <a:gdLst/>
              <a:ahLst/>
              <a:cxnLst/>
              <a:rect l="0" t="0" r="0" b="0"/>
              <a:pathLst>
                <a:path w="2869692">
                  <a:moveTo>
                    <a:pt x="0" y="0"/>
                  </a:moveTo>
                  <a:lnTo>
                    <a:pt x="2869692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2892"/>
            <p:cNvSpPr/>
            <p:nvPr/>
          </p:nvSpPr>
          <p:spPr>
            <a:xfrm>
              <a:off x="677418" y="423672"/>
              <a:ext cx="2869692" cy="0"/>
            </a:xfrm>
            <a:custGeom>
              <a:avLst/>
              <a:gdLst/>
              <a:ahLst/>
              <a:cxnLst/>
              <a:rect l="0" t="0" r="0" b="0"/>
              <a:pathLst>
                <a:path w="2869692">
                  <a:moveTo>
                    <a:pt x="0" y="0"/>
                  </a:moveTo>
                  <a:lnTo>
                    <a:pt x="2869692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2893"/>
            <p:cNvSpPr/>
            <p:nvPr/>
          </p:nvSpPr>
          <p:spPr>
            <a:xfrm>
              <a:off x="677418" y="211836"/>
              <a:ext cx="2869692" cy="0"/>
            </a:xfrm>
            <a:custGeom>
              <a:avLst/>
              <a:gdLst/>
              <a:ahLst/>
              <a:cxnLst/>
              <a:rect l="0" t="0" r="0" b="0"/>
              <a:pathLst>
                <a:path w="2869692">
                  <a:moveTo>
                    <a:pt x="0" y="0"/>
                  </a:moveTo>
                  <a:lnTo>
                    <a:pt x="2869692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2894"/>
            <p:cNvSpPr/>
            <p:nvPr/>
          </p:nvSpPr>
          <p:spPr>
            <a:xfrm>
              <a:off x="966215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2895"/>
            <p:cNvSpPr/>
            <p:nvPr/>
          </p:nvSpPr>
          <p:spPr>
            <a:xfrm>
              <a:off x="1254252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2896"/>
            <p:cNvSpPr/>
            <p:nvPr/>
          </p:nvSpPr>
          <p:spPr>
            <a:xfrm>
              <a:off x="1543050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897"/>
            <p:cNvSpPr/>
            <p:nvPr/>
          </p:nvSpPr>
          <p:spPr>
            <a:xfrm>
              <a:off x="1831086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898"/>
            <p:cNvSpPr/>
            <p:nvPr/>
          </p:nvSpPr>
          <p:spPr>
            <a:xfrm>
              <a:off x="2112264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899"/>
            <p:cNvSpPr/>
            <p:nvPr/>
          </p:nvSpPr>
          <p:spPr>
            <a:xfrm>
              <a:off x="2400300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900"/>
            <p:cNvSpPr/>
            <p:nvPr/>
          </p:nvSpPr>
          <p:spPr>
            <a:xfrm>
              <a:off x="2689098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901"/>
            <p:cNvSpPr/>
            <p:nvPr/>
          </p:nvSpPr>
          <p:spPr>
            <a:xfrm>
              <a:off x="2977134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902"/>
            <p:cNvSpPr/>
            <p:nvPr/>
          </p:nvSpPr>
          <p:spPr>
            <a:xfrm>
              <a:off x="3265932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903"/>
            <p:cNvSpPr/>
            <p:nvPr/>
          </p:nvSpPr>
          <p:spPr>
            <a:xfrm>
              <a:off x="3547110" y="211836"/>
              <a:ext cx="0" cy="1075182"/>
            </a:xfrm>
            <a:custGeom>
              <a:avLst/>
              <a:gdLst/>
              <a:ahLst/>
              <a:cxnLst/>
              <a:rect l="0" t="0" r="0" b="0"/>
              <a:pathLst>
                <a:path h="1075182">
                  <a:moveTo>
                    <a:pt x="0" y="1075182"/>
                  </a:moveTo>
                  <a:lnTo>
                    <a:pt x="0" y="0"/>
                  </a:lnTo>
                </a:path>
              </a:pathLst>
            </a:custGeom>
            <a:ln w="2426" cap="rnd">
              <a:custDash>
                <a:ds d="286880" sp="17213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28" name="Picture 2904"/>
            <p:cNvPicPr/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923544" y="1343406"/>
              <a:ext cx="103632" cy="502920"/>
            </a:xfrm>
            <a:prstGeom prst="rect">
              <a:avLst/>
            </a:prstGeom>
          </p:spPr>
        </p:pic>
        <p:pic>
          <p:nvPicPr>
            <p:cNvPr id="29" name="Picture 290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1197864" y="1343406"/>
              <a:ext cx="115824" cy="502920"/>
            </a:xfrm>
            <a:prstGeom prst="rect">
              <a:avLst/>
            </a:prstGeom>
          </p:spPr>
        </p:pic>
        <p:pic>
          <p:nvPicPr>
            <p:cNvPr id="30" name="Picture 2906"/>
            <p:cNvPicPr/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1487424" y="1343406"/>
              <a:ext cx="115824" cy="502920"/>
            </a:xfrm>
            <a:prstGeom prst="rect">
              <a:avLst/>
            </a:prstGeom>
          </p:spPr>
        </p:pic>
        <p:pic>
          <p:nvPicPr>
            <p:cNvPr id="31" name="Picture 2907"/>
            <p:cNvPicPr/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1771650" y="1343406"/>
              <a:ext cx="115824" cy="502920"/>
            </a:xfrm>
            <a:prstGeom prst="rect">
              <a:avLst/>
            </a:prstGeom>
          </p:spPr>
        </p:pic>
        <p:pic>
          <p:nvPicPr>
            <p:cNvPr id="32" name="Picture 2908"/>
            <p:cNvPicPr/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2062733" y="1343406"/>
              <a:ext cx="109728" cy="502920"/>
            </a:xfrm>
            <a:prstGeom prst="rect">
              <a:avLst/>
            </a:prstGeom>
          </p:spPr>
        </p:pic>
        <p:pic>
          <p:nvPicPr>
            <p:cNvPr id="33" name="Picture 2909"/>
            <p:cNvPicPr/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2347722" y="1343406"/>
              <a:ext cx="115824" cy="502920"/>
            </a:xfrm>
            <a:prstGeom prst="rect">
              <a:avLst/>
            </a:prstGeom>
          </p:spPr>
        </p:pic>
        <p:pic>
          <p:nvPicPr>
            <p:cNvPr id="34" name="Picture 2910"/>
            <p:cNvPicPr/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2634995" y="1343406"/>
              <a:ext cx="115824" cy="502920"/>
            </a:xfrm>
            <a:prstGeom prst="rect">
              <a:avLst/>
            </a:prstGeom>
          </p:spPr>
        </p:pic>
        <p:pic>
          <p:nvPicPr>
            <p:cNvPr id="35" name="Picture 2911"/>
            <p:cNvPicPr/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2924556" y="1343406"/>
              <a:ext cx="109728" cy="502920"/>
            </a:xfrm>
            <a:prstGeom prst="rect">
              <a:avLst/>
            </a:prstGeom>
          </p:spPr>
        </p:pic>
        <p:pic>
          <p:nvPicPr>
            <p:cNvPr id="36" name="Picture 2912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3208782" y="1343406"/>
              <a:ext cx="115824" cy="502920"/>
            </a:xfrm>
            <a:prstGeom prst="rect">
              <a:avLst/>
            </a:prstGeom>
          </p:spPr>
        </p:pic>
        <p:pic>
          <p:nvPicPr>
            <p:cNvPr id="37" name="Picture 2913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V="1">
              <a:off x="3470148" y="1343406"/>
              <a:ext cx="146304" cy="502920"/>
            </a:xfrm>
            <a:prstGeom prst="rect">
              <a:avLst/>
            </a:prstGeom>
          </p:spPr>
        </p:pic>
        <p:pic>
          <p:nvPicPr>
            <p:cNvPr id="38" name="Picture 2914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3616451" y="1343406"/>
              <a:ext cx="18288" cy="502920"/>
            </a:xfrm>
            <a:prstGeom prst="rect">
              <a:avLst/>
            </a:prstGeom>
          </p:spPr>
        </p:pic>
        <p:pic>
          <p:nvPicPr>
            <p:cNvPr id="39" name="Picture 2915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513587" y="1021080"/>
              <a:ext cx="54864" cy="502920"/>
            </a:xfrm>
            <a:prstGeom prst="rect">
              <a:avLst/>
            </a:prstGeom>
          </p:spPr>
        </p:pic>
        <p:pic>
          <p:nvPicPr>
            <p:cNvPr id="40" name="Picture 2916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575309" y="1091184"/>
              <a:ext cx="18288" cy="192024"/>
            </a:xfrm>
            <a:prstGeom prst="rect">
              <a:avLst/>
            </a:prstGeom>
          </p:spPr>
        </p:pic>
        <p:pic>
          <p:nvPicPr>
            <p:cNvPr id="41" name="Picture 2917"/>
            <p:cNvPicPr/>
            <p:nvPr/>
          </p:nvPicPr>
          <p:blipFill>
            <a:blip r:embed="rId16"/>
            <a:stretch>
              <a:fillRect/>
            </a:stretch>
          </p:blipFill>
          <p:spPr>
            <a:xfrm flipV="1">
              <a:off x="601980" y="1021080"/>
              <a:ext cx="54864" cy="493776"/>
            </a:xfrm>
            <a:prstGeom prst="rect">
              <a:avLst/>
            </a:prstGeom>
          </p:spPr>
        </p:pic>
        <p:pic>
          <p:nvPicPr>
            <p:cNvPr id="42" name="Picture 2918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513587" y="806196"/>
              <a:ext cx="54864" cy="502920"/>
            </a:xfrm>
            <a:prstGeom prst="rect">
              <a:avLst/>
            </a:prstGeom>
          </p:spPr>
        </p:pic>
        <p:pic>
          <p:nvPicPr>
            <p:cNvPr id="43" name="Picture 2919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575309" y="876300"/>
              <a:ext cx="18288" cy="192024"/>
            </a:xfrm>
            <a:prstGeom prst="rect">
              <a:avLst/>
            </a:prstGeom>
          </p:spPr>
        </p:pic>
        <p:pic>
          <p:nvPicPr>
            <p:cNvPr id="44" name="Picture 2920"/>
            <p:cNvPicPr/>
            <p:nvPr/>
          </p:nvPicPr>
          <p:blipFill>
            <a:blip r:embed="rId17"/>
            <a:stretch>
              <a:fillRect/>
            </a:stretch>
          </p:blipFill>
          <p:spPr>
            <a:xfrm flipV="1">
              <a:off x="601980" y="806196"/>
              <a:ext cx="54864" cy="493776"/>
            </a:xfrm>
            <a:prstGeom prst="rect">
              <a:avLst/>
            </a:prstGeom>
          </p:spPr>
        </p:pic>
        <p:pic>
          <p:nvPicPr>
            <p:cNvPr id="45" name="Picture 2921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513587" y="596646"/>
              <a:ext cx="54864" cy="502920"/>
            </a:xfrm>
            <a:prstGeom prst="rect">
              <a:avLst/>
            </a:prstGeom>
          </p:spPr>
        </p:pic>
        <p:pic>
          <p:nvPicPr>
            <p:cNvPr id="46" name="Picture 2922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575309" y="666750"/>
              <a:ext cx="18288" cy="192024"/>
            </a:xfrm>
            <a:prstGeom prst="rect">
              <a:avLst/>
            </a:prstGeom>
          </p:spPr>
        </p:pic>
        <p:pic>
          <p:nvPicPr>
            <p:cNvPr id="47" name="Picture 2923"/>
            <p:cNvPicPr/>
            <p:nvPr/>
          </p:nvPicPr>
          <p:blipFill>
            <a:blip r:embed="rId18"/>
            <a:stretch>
              <a:fillRect/>
            </a:stretch>
          </p:blipFill>
          <p:spPr>
            <a:xfrm flipV="1">
              <a:off x="604265" y="596646"/>
              <a:ext cx="54864" cy="502920"/>
            </a:xfrm>
            <a:prstGeom prst="rect">
              <a:avLst/>
            </a:prstGeom>
          </p:spPr>
        </p:pic>
        <p:pic>
          <p:nvPicPr>
            <p:cNvPr id="48" name="Picture 2924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513587" y="381762"/>
              <a:ext cx="54864" cy="502920"/>
            </a:xfrm>
            <a:prstGeom prst="rect">
              <a:avLst/>
            </a:prstGeom>
          </p:spPr>
        </p:pic>
        <p:pic>
          <p:nvPicPr>
            <p:cNvPr id="49" name="Picture 2925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575309" y="451866"/>
              <a:ext cx="18288" cy="192024"/>
            </a:xfrm>
            <a:prstGeom prst="rect">
              <a:avLst/>
            </a:prstGeom>
          </p:spPr>
        </p:pic>
        <p:pic>
          <p:nvPicPr>
            <p:cNvPr id="50" name="Picture 2926"/>
            <p:cNvPicPr/>
            <p:nvPr/>
          </p:nvPicPr>
          <p:blipFill>
            <a:blip r:embed="rId19"/>
            <a:stretch>
              <a:fillRect/>
            </a:stretch>
          </p:blipFill>
          <p:spPr>
            <a:xfrm flipV="1">
              <a:off x="607314" y="381762"/>
              <a:ext cx="48768" cy="502920"/>
            </a:xfrm>
            <a:prstGeom prst="rect">
              <a:avLst/>
            </a:prstGeom>
          </p:spPr>
        </p:pic>
        <p:pic>
          <p:nvPicPr>
            <p:cNvPr id="51" name="Picture 2927"/>
            <p:cNvPicPr/>
            <p:nvPr/>
          </p:nvPicPr>
          <p:blipFill>
            <a:blip r:embed="rId20"/>
            <a:stretch>
              <a:fillRect/>
            </a:stretch>
          </p:blipFill>
          <p:spPr>
            <a:xfrm flipV="1">
              <a:off x="523494" y="167640"/>
              <a:ext cx="36576" cy="493776"/>
            </a:xfrm>
            <a:prstGeom prst="rect">
              <a:avLst/>
            </a:prstGeom>
          </p:spPr>
        </p:pic>
        <p:pic>
          <p:nvPicPr>
            <p:cNvPr id="52" name="Picture 2928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575309" y="237744"/>
              <a:ext cx="18288" cy="192024"/>
            </a:xfrm>
            <a:prstGeom prst="rect">
              <a:avLst/>
            </a:prstGeom>
          </p:spPr>
        </p:pic>
        <p:pic>
          <p:nvPicPr>
            <p:cNvPr id="53" name="Picture 2929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604265" y="167640"/>
              <a:ext cx="54864" cy="502920"/>
            </a:xfrm>
            <a:prstGeom prst="rect">
              <a:avLst/>
            </a:prstGeom>
          </p:spPr>
        </p:pic>
        <p:pic>
          <p:nvPicPr>
            <p:cNvPr id="54" name="Picture 2930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656081" y="1343406"/>
              <a:ext cx="54864" cy="502920"/>
            </a:xfrm>
            <a:prstGeom prst="rect">
              <a:avLst/>
            </a:prstGeom>
          </p:spPr>
        </p:pic>
        <p:pic>
          <p:nvPicPr>
            <p:cNvPr id="55" name="Picture 2931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584454" y="1200150"/>
              <a:ext cx="54864" cy="502920"/>
            </a:xfrm>
            <a:prstGeom prst="rect">
              <a:avLst/>
            </a:prstGeom>
          </p:spPr>
        </p:pic>
        <p:pic>
          <p:nvPicPr>
            <p:cNvPr id="56" name="Picture 2932"/>
            <p:cNvPicPr/>
            <p:nvPr/>
          </p:nvPicPr>
          <p:blipFill>
            <a:blip r:embed="rId21"/>
            <a:stretch>
              <a:fillRect/>
            </a:stretch>
          </p:blipFill>
          <p:spPr>
            <a:xfrm flipV="1">
              <a:off x="1763268" y="1483614"/>
              <a:ext cx="134112" cy="484632"/>
            </a:xfrm>
            <a:prstGeom prst="rect">
              <a:avLst/>
            </a:prstGeom>
          </p:spPr>
        </p:pic>
        <p:sp>
          <p:nvSpPr>
            <p:cNvPr id="57" name="Shape 2933"/>
            <p:cNvSpPr/>
            <p:nvPr/>
          </p:nvSpPr>
          <p:spPr>
            <a:xfrm>
              <a:off x="1261872" y="423672"/>
              <a:ext cx="2004060" cy="863346"/>
            </a:xfrm>
            <a:custGeom>
              <a:avLst/>
              <a:gdLst/>
              <a:ahLst/>
              <a:cxnLst/>
              <a:rect l="0" t="0" r="0" b="0"/>
              <a:pathLst>
                <a:path w="2004060" h="863346">
                  <a:moveTo>
                    <a:pt x="281178" y="0"/>
                  </a:moveTo>
                  <a:lnTo>
                    <a:pt x="569214" y="0"/>
                  </a:lnTo>
                  <a:lnTo>
                    <a:pt x="850392" y="431292"/>
                  </a:lnTo>
                  <a:lnTo>
                    <a:pt x="1146048" y="431292"/>
                  </a:lnTo>
                  <a:lnTo>
                    <a:pt x="1427226" y="219456"/>
                  </a:lnTo>
                  <a:lnTo>
                    <a:pt x="1707642" y="219456"/>
                  </a:lnTo>
                  <a:lnTo>
                    <a:pt x="2004060" y="863346"/>
                  </a:lnTo>
                  <a:lnTo>
                    <a:pt x="0" y="863346"/>
                  </a:lnTo>
                  <a:lnTo>
                    <a:pt x="281178" y="0"/>
                  </a:lnTo>
                  <a:close/>
                </a:path>
              </a:pathLst>
            </a:custGeom>
            <a:ln w="0" cap="rnd">
              <a:custDash>
                <a:ds d="286880" sp="172130"/>
              </a:custDash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B2B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2934"/>
            <p:cNvSpPr/>
            <p:nvPr/>
          </p:nvSpPr>
          <p:spPr>
            <a:xfrm>
              <a:off x="1261872" y="423672"/>
              <a:ext cx="2004060" cy="863346"/>
            </a:xfrm>
            <a:custGeom>
              <a:avLst/>
              <a:gdLst/>
              <a:ahLst/>
              <a:cxnLst/>
              <a:rect l="0" t="0" r="0" b="0"/>
              <a:pathLst>
                <a:path w="2004060" h="863346">
                  <a:moveTo>
                    <a:pt x="0" y="863346"/>
                  </a:moveTo>
                  <a:lnTo>
                    <a:pt x="281178" y="0"/>
                  </a:lnTo>
                  <a:lnTo>
                    <a:pt x="569214" y="0"/>
                  </a:lnTo>
                  <a:lnTo>
                    <a:pt x="850392" y="431292"/>
                  </a:lnTo>
                  <a:lnTo>
                    <a:pt x="1146048" y="431292"/>
                  </a:lnTo>
                  <a:lnTo>
                    <a:pt x="1427226" y="219456"/>
                  </a:lnTo>
                  <a:lnTo>
                    <a:pt x="1707642" y="219456"/>
                  </a:lnTo>
                  <a:lnTo>
                    <a:pt x="2004060" y="863346"/>
                  </a:lnTo>
                  <a:lnTo>
                    <a:pt x="0" y="863346"/>
                  </a:lnTo>
                  <a:close/>
                </a:path>
              </a:pathLst>
            </a:custGeom>
            <a:ln w="21857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2935"/>
            <p:cNvSpPr/>
            <p:nvPr/>
          </p:nvSpPr>
          <p:spPr>
            <a:xfrm>
              <a:off x="692658" y="1287018"/>
              <a:ext cx="569214" cy="0"/>
            </a:xfrm>
            <a:custGeom>
              <a:avLst/>
              <a:gdLst/>
              <a:ahLst/>
              <a:cxnLst/>
              <a:rect l="0" t="0" r="0" b="0"/>
              <a:pathLst>
                <a:path w="569214">
                  <a:moveTo>
                    <a:pt x="0" y="0"/>
                  </a:moveTo>
                  <a:lnTo>
                    <a:pt x="569214" y="0"/>
                  </a:lnTo>
                </a:path>
              </a:pathLst>
            </a:custGeom>
            <a:ln w="21857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2936"/>
            <p:cNvSpPr/>
            <p:nvPr/>
          </p:nvSpPr>
          <p:spPr>
            <a:xfrm>
              <a:off x="3265932" y="1287018"/>
              <a:ext cx="295656" cy="0"/>
            </a:xfrm>
            <a:custGeom>
              <a:avLst/>
              <a:gdLst/>
              <a:ahLst/>
              <a:cxnLst/>
              <a:rect l="0" t="0" r="0" b="0"/>
              <a:pathLst>
                <a:path w="295656">
                  <a:moveTo>
                    <a:pt x="0" y="0"/>
                  </a:moveTo>
                  <a:lnTo>
                    <a:pt x="295656" y="0"/>
                  </a:lnTo>
                </a:path>
              </a:pathLst>
            </a:custGeom>
            <a:ln w="21857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2937"/>
            <p:cNvSpPr/>
            <p:nvPr/>
          </p:nvSpPr>
          <p:spPr>
            <a:xfrm>
              <a:off x="2195322" y="1256539"/>
              <a:ext cx="0" cy="60198"/>
            </a:xfrm>
            <a:custGeom>
              <a:avLst/>
              <a:gdLst/>
              <a:ahLst/>
              <a:cxnLst/>
              <a:rect l="0" t="0" r="0" b="0"/>
              <a:pathLst>
                <a:path h="60198">
                  <a:moveTo>
                    <a:pt x="0" y="60198"/>
                  </a:moveTo>
                  <a:lnTo>
                    <a:pt x="0" y="0"/>
                  </a:lnTo>
                </a:path>
              </a:pathLst>
            </a:custGeom>
            <a:ln w="21857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549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1610" y="1433422"/>
            <a:ext cx="7020780" cy="411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одноточечных множеств метод центра тяжести рассчитывается по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формуле:</a:t>
            </a:r>
          </a:p>
          <a:p>
            <a:pPr lvl="0" algn="just" eaLnBrk="0" hangingPunct="0"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результат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дефаззификации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R="1905" lvl="0">
              <a:lnSpc>
                <a:spcPct val="107000"/>
              </a:lnSpc>
              <a:spcAft>
                <a:spcPts val="670"/>
              </a:spcAft>
              <a:buClr>
                <a:srgbClr val="000000"/>
              </a:buClr>
              <a:buSzPts val="1400"/>
            </a:pPr>
            <a:r>
              <a:rPr lang="ru-RU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число одноточечных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нечётких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множеств, каждое из которых характеризует единственное значение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рассматриваемо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выходной лингвистической переменной;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905">
              <a:lnSpc>
                <a:spcPct val="107000"/>
              </a:lnSpc>
              <a:spcAft>
                <a:spcPts val="670"/>
              </a:spcAft>
              <a:buClr>
                <a:srgbClr val="000000"/>
              </a:buClr>
              <a:buSzPts val="1400"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функция принадлежности нечёткого множества.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Метод центра тяжести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>
                <a:spLocks noChangeAspect="1"/>
              </p:cNvSpPr>
              <p:nvPr/>
            </p:nvSpPr>
            <p:spPr>
              <a:xfrm>
                <a:off x="3131840" y="2492896"/>
                <a:ext cx="2880320" cy="8102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charset="0"/>
                        </a:rPr>
                        <m:t>y</m:t>
                      </m:r>
                      <m:r>
                        <a:rPr lang="ru-RU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ru-RU" sz="24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ru-RU" sz="2400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492896"/>
                <a:ext cx="2880320" cy="8102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074627" y="5131960"/>
                <a:ext cx="702078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hangingPunct="0">
                  <a:spcAft>
                    <a:spcPts val="600"/>
                  </a:spcAft>
                </a:pP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Результат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дефаззификации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этом случае </a:t>
                </a:r>
                <a:r>
                  <a:rPr lang="ru-RU" alt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altLang="ru-RU" sz="20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62 кг/ч </a:t>
                </a:r>
                <a:endParaRPr lang="ru-RU" alt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4627" y="5131960"/>
                <a:ext cx="702078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868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58991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Метод центра тяжести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62" name="Group 20425"/>
          <p:cNvGrpSpPr/>
          <p:nvPr/>
        </p:nvGrpSpPr>
        <p:grpSpPr>
          <a:xfrm>
            <a:off x="1388416" y="1362018"/>
            <a:ext cx="6393202" cy="3791192"/>
            <a:chOff x="1485129" y="0"/>
            <a:chExt cx="3464052" cy="2163586"/>
          </a:xfrm>
        </p:grpSpPr>
        <p:pic>
          <p:nvPicPr>
            <p:cNvPr id="63" name="Picture 3086"/>
            <p:cNvPicPr/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4708389" y="1472947"/>
              <a:ext cx="134112" cy="544068"/>
            </a:xfrm>
            <a:prstGeom prst="rect">
              <a:avLst/>
            </a:prstGeom>
          </p:spPr>
        </p:pic>
        <p:pic>
          <p:nvPicPr>
            <p:cNvPr id="64" name="Picture 3087"/>
            <p:cNvPicPr/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4842501" y="1472947"/>
              <a:ext cx="48768" cy="544068"/>
            </a:xfrm>
            <a:prstGeom prst="rect">
              <a:avLst/>
            </a:prstGeom>
          </p:spPr>
        </p:pic>
        <p:sp>
          <p:nvSpPr>
            <p:cNvPr id="65" name="Shape 3088"/>
            <p:cNvSpPr/>
            <p:nvPr/>
          </p:nvSpPr>
          <p:spPr>
            <a:xfrm>
              <a:off x="1664199" y="1409700"/>
              <a:ext cx="3227070" cy="0"/>
            </a:xfrm>
            <a:custGeom>
              <a:avLst/>
              <a:gdLst/>
              <a:ahLst/>
              <a:cxnLst/>
              <a:rect l="0" t="0" r="0" b="0"/>
              <a:pathLst>
                <a:path w="3227070">
                  <a:moveTo>
                    <a:pt x="0" y="0"/>
                  </a:moveTo>
                  <a:lnTo>
                    <a:pt x="3227070" y="0"/>
                  </a:lnTo>
                </a:path>
              </a:pathLst>
            </a:custGeom>
            <a:ln w="1324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3089"/>
            <p:cNvSpPr/>
            <p:nvPr/>
          </p:nvSpPr>
          <p:spPr>
            <a:xfrm>
              <a:off x="4866885" y="1370917"/>
              <a:ext cx="82296" cy="80693"/>
            </a:xfrm>
            <a:custGeom>
              <a:avLst/>
              <a:gdLst/>
              <a:ahLst/>
              <a:cxnLst/>
              <a:rect l="0" t="0" r="0" b="0"/>
              <a:pathLst>
                <a:path w="82296" h="80693">
                  <a:moveTo>
                    <a:pt x="4731" y="0"/>
                  </a:moveTo>
                  <a:lnTo>
                    <a:pt x="82296" y="38783"/>
                  </a:lnTo>
                  <a:lnTo>
                    <a:pt x="0" y="80693"/>
                  </a:lnTo>
                  <a:lnTo>
                    <a:pt x="3048" y="77645"/>
                  </a:lnTo>
                  <a:cubicBezTo>
                    <a:pt x="12764" y="58214"/>
                    <a:pt x="15192" y="36211"/>
                    <a:pt x="10335" y="15494"/>
                  </a:cubicBezTo>
                  <a:lnTo>
                    <a:pt x="473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3090"/>
            <p:cNvSpPr/>
            <p:nvPr/>
          </p:nvSpPr>
          <p:spPr>
            <a:xfrm>
              <a:off x="4866885" y="1366266"/>
              <a:ext cx="4731" cy="4651"/>
            </a:xfrm>
            <a:custGeom>
              <a:avLst/>
              <a:gdLst/>
              <a:ahLst/>
              <a:cxnLst/>
              <a:rect l="0" t="0" r="0" b="0"/>
              <a:pathLst>
                <a:path w="4731" h="4651">
                  <a:moveTo>
                    <a:pt x="3048" y="0"/>
                  </a:moveTo>
                  <a:lnTo>
                    <a:pt x="4731" y="4651"/>
                  </a:lnTo>
                  <a:lnTo>
                    <a:pt x="0" y="2286"/>
                  </a:lnTo>
                  <a:lnTo>
                    <a:pt x="304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3091"/>
            <p:cNvSpPr/>
            <p:nvPr/>
          </p:nvSpPr>
          <p:spPr>
            <a:xfrm>
              <a:off x="1664199" y="57912"/>
              <a:ext cx="0" cy="1351788"/>
            </a:xfrm>
            <a:custGeom>
              <a:avLst/>
              <a:gdLst/>
              <a:ahLst/>
              <a:cxnLst/>
              <a:rect l="0" t="0" r="0" b="0"/>
              <a:pathLst>
                <a:path h="1351788">
                  <a:moveTo>
                    <a:pt x="0" y="1351788"/>
                  </a:moveTo>
                  <a:lnTo>
                    <a:pt x="0" y="0"/>
                  </a:lnTo>
                </a:path>
              </a:pathLst>
            </a:custGeom>
            <a:ln w="1324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3092"/>
            <p:cNvSpPr/>
            <p:nvPr/>
          </p:nvSpPr>
          <p:spPr>
            <a:xfrm>
              <a:off x="1702423" y="77156"/>
              <a:ext cx="5972" cy="5902"/>
            </a:xfrm>
            <a:custGeom>
              <a:avLst/>
              <a:gdLst/>
              <a:ahLst/>
              <a:cxnLst/>
              <a:rect l="0" t="0" r="0" b="0"/>
              <a:pathLst>
                <a:path w="5972" h="5902">
                  <a:moveTo>
                    <a:pt x="0" y="0"/>
                  </a:moveTo>
                  <a:lnTo>
                    <a:pt x="5972" y="1330"/>
                  </a:lnTo>
                  <a:lnTo>
                    <a:pt x="2924" y="590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3093"/>
            <p:cNvSpPr/>
            <p:nvPr/>
          </p:nvSpPr>
          <p:spPr>
            <a:xfrm>
              <a:off x="1622289" y="0"/>
              <a:ext cx="80134" cy="83058"/>
            </a:xfrm>
            <a:custGeom>
              <a:avLst/>
              <a:gdLst/>
              <a:ahLst/>
              <a:cxnLst/>
              <a:rect l="0" t="0" r="0" b="0"/>
              <a:pathLst>
                <a:path w="80134" h="83058">
                  <a:moveTo>
                    <a:pt x="41910" y="0"/>
                  </a:moveTo>
                  <a:lnTo>
                    <a:pt x="80134" y="77156"/>
                  </a:lnTo>
                  <a:lnTo>
                    <a:pt x="45053" y="69342"/>
                  </a:lnTo>
                  <a:cubicBezTo>
                    <a:pt x="31051" y="69342"/>
                    <a:pt x="17145" y="72389"/>
                    <a:pt x="4572" y="78486"/>
                  </a:cubicBezTo>
                  <a:lnTo>
                    <a:pt x="0" y="83058"/>
                  </a:lnTo>
                  <a:lnTo>
                    <a:pt x="4191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3094"/>
            <p:cNvSpPr/>
            <p:nvPr/>
          </p:nvSpPr>
          <p:spPr>
            <a:xfrm>
              <a:off x="1664199" y="1169671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3095"/>
            <p:cNvSpPr/>
            <p:nvPr/>
          </p:nvSpPr>
          <p:spPr>
            <a:xfrm>
              <a:off x="1664199" y="937261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3096"/>
            <p:cNvSpPr/>
            <p:nvPr/>
          </p:nvSpPr>
          <p:spPr>
            <a:xfrm>
              <a:off x="1664199" y="704850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3097"/>
            <p:cNvSpPr/>
            <p:nvPr/>
          </p:nvSpPr>
          <p:spPr>
            <a:xfrm>
              <a:off x="1664199" y="464820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3098"/>
            <p:cNvSpPr/>
            <p:nvPr/>
          </p:nvSpPr>
          <p:spPr>
            <a:xfrm>
              <a:off x="1664199" y="232411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3099"/>
            <p:cNvSpPr/>
            <p:nvPr/>
          </p:nvSpPr>
          <p:spPr>
            <a:xfrm>
              <a:off x="1978143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3100"/>
            <p:cNvSpPr/>
            <p:nvPr/>
          </p:nvSpPr>
          <p:spPr>
            <a:xfrm>
              <a:off x="229284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3101"/>
            <p:cNvSpPr/>
            <p:nvPr/>
          </p:nvSpPr>
          <p:spPr>
            <a:xfrm>
              <a:off x="2607555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3102"/>
            <p:cNvSpPr/>
            <p:nvPr/>
          </p:nvSpPr>
          <p:spPr>
            <a:xfrm>
              <a:off x="292149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3103"/>
            <p:cNvSpPr/>
            <p:nvPr/>
          </p:nvSpPr>
          <p:spPr>
            <a:xfrm>
              <a:off x="3227823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3104"/>
            <p:cNvSpPr/>
            <p:nvPr/>
          </p:nvSpPr>
          <p:spPr>
            <a:xfrm>
              <a:off x="354252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3105"/>
            <p:cNvSpPr/>
            <p:nvPr/>
          </p:nvSpPr>
          <p:spPr>
            <a:xfrm>
              <a:off x="3857235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3106"/>
            <p:cNvSpPr/>
            <p:nvPr/>
          </p:nvSpPr>
          <p:spPr>
            <a:xfrm>
              <a:off x="417117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3107"/>
            <p:cNvSpPr/>
            <p:nvPr/>
          </p:nvSpPr>
          <p:spPr>
            <a:xfrm>
              <a:off x="4485885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3108"/>
            <p:cNvSpPr/>
            <p:nvPr/>
          </p:nvSpPr>
          <p:spPr>
            <a:xfrm>
              <a:off x="479220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6" name="Picture 3109"/>
            <p:cNvPicPr/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1931661" y="1472947"/>
              <a:ext cx="115824" cy="544068"/>
            </a:xfrm>
            <a:prstGeom prst="rect">
              <a:avLst/>
            </a:prstGeom>
          </p:spPr>
        </p:pic>
        <p:pic>
          <p:nvPicPr>
            <p:cNvPr id="87" name="Picture 3110"/>
            <p:cNvPicPr/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2231889" y="1472947"/>
              <a:ext cx="128016" cy="544068"/>
            </a:xfrm>
            <a:prstGeom prst="rect">
              <a:avLst/>
            </a:prstGeom>
          </p:spPr>
        </p:pic>
        <p:pic>
          <p:nvPicPr>
            <p:cNvPr id="88" name="Picture 3111"/>
            <p:cNvPicPr/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2547357" y="1472947"/>
              <a:ext cx="121920" cy="544068"/>
            </a:xfrm>
            <a:prstGeom prst="rect">
              <a:avLst/>
            </a:prstGeom>
          </p:spPr>
        </p:pic>
        <p:pic>
          <p:nvPicPr>
            <p:cNvPr id="89" name="Picture 3112"/>
            <p:cNvPicPr/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2857491" y="1472947"/>
              <a:ext cx="128016" cy="544068"/>
            </a:xfrm>
            <a:prstGeom prst="rect">
              <a:avLst/>
            </a:prstGeom>
          </p:spPr>
        </p:pic>
        <p:pic>
          <p:nvPicPr>
            <p:cNvPr id="90" name="Picture 3113"/>
            <p:cNvPicPr/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174483" y="1472947"/>
              <a:ext cx="121920" cy="544068"/>
            </a:xfrm>
            <a:prstGeom prst="rect">
              <a:avLst/>
            </a:prstGeom>
          </p:spPr>
        </p:pic>
        <p:pic>
          <p:nvPicPr>
            <p:cNvPr id="91" name="Picture 3114"/>
            <p:cNvPicPr/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3485379" y="1472947"/>
              <a:ext cx="121920" cy="544068"/>
            </a:xfrm>
            <a:prstGeom prst="rect">
              <a:avLst/>
            </a:prstGeom>
          </p:spPr>
        </p:pic>
        <p:pic>
          <p:nvPicPr>
            <p:cNvPr id="92" name="Picture 3115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3798561" y="1472947"/>
              <a:ext cx="121920" cy="544068"/>
            </a:xfrm>
            <a:prstGeom prst="rect">
              <a:avLst/>
            </a:prstGeom>
          </p:spPr>
        </p:pic>
        <p:pic>
          <p:nvPicPr>
            <p:cNvPr id="93" name="Picture 3116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V="1">
              <a:off x="4114029" y="1472947"/>
              <a:ext cx="121920" cy="544068"/>
            </a:xfrm>
            <a:prstGeom prst="rect">
              <a:avLst/>
            </a:prstGeom>
          </p:spPr>
        </p:pic>
        <p:pic>
          <p:nvPicPr>
            <p:cNvPr id="94" name="Picture 3117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4424164" y="1472947"/>
              <a:ext cx="121920" cy="544068"/>
            </a:xfrm>
            <a:prstGeom prst="rect">
              <a:avLst/>
            </a:prstGeom>
          </p:spPr>
        </p:pic>
        <p:pic>
          <p:nvPicPr>
            <p:cNvPr id="95" name="Picture 3118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485129" y="1119378"/>
              <a:ext cx="60960" cy="544068"/>
            </a:xfrm>
            <a:prstGeom prst="rect">
              <a:avLst/>
            </a:prstGeom>
          </p:spPr>
        </p:pic>
        <p:pic>
          <p:nvPicPr>
            <p:cNvPr id="96" name="Picture 3119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1195578"/>
              <a:ext cx="24384" cy="205740"/>
            </a:xfrm>
            <a:prstGeom prst="rect">
              <a:avLst/>
            </a:prstGeom>
          </p:spPr>
        </p:pic>
        <p:pic>
          <p:nvPicPr>
            <p:cNvPr id="97" name="Picture 3120"/>
            <p:cNvPicPr/>
            <p:nvPr/>
          </p:nvPicPr>
          <p:blipFill>
            <a:blip r:embed="rId16"/>
            <a:stretch>
              <a:fillRect/>
            </a:stretch>
          </p:blipFill>
          <p:spPr>
            <a:xfrm flipV="1">
              <a:off x="1581903" y="1119378"/>
              <a:ext cx="60960" cy="534924"/>
            </a:xfrm>
            <a:prstGeom prst="rect">
              <a:avLst/>
            </a:prstGeom>
          </p:spPr>
        </p:pic>
        <p:pic>
          <p:nvPicPr>
            <p:cNvPr id="98" name="Picture 3121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485129" y="884682"/>
              <a:ext cx="60960" cy="544068"/>
            </a:xfrm>
            <a:prstGeom prst="rect">
              <a:avLst/>
            </a:prstGeom>
          </p:spPr>
        </p:pic>
        <p:pic>
          <p:nvPicPr>
            <p:cNvPr id="99" name="Picture 3122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960882"/>
              <a:ext cx="24384" cy="205740"/>
            </a:xfrm>
            <a:prstGeom prst="rect">
              <a:avLst/>
            </a:prstGeom>
          </p:spPr>
        </p:pic>
        <p:pic>
          <p:nvPicPr>
            <p:cNvPr id="100" name="Picture 3123"/>
            <p:cNvPicPr/>
            <p:nvPr/>
          </p:nvPicPr>
          <p:blipFill>
            <a:blip r:embed="rId17"/>
            <a:stretch>
              <a:fillRect/>
            </a:stretch>
          </p:blipFill>
          <p:spPr>
            <a:xfrm flipV="1">
              <a:off x="1581903" y="884682"/>
              <a:ext cx="60960" cy="534924"/>
            </a:xfrm>
            <a:prstGeom prst="rect">
              <a:avLst/>
            </a:prstGeom>
          </p:spPr>
        </p:pic>
        <p:pic>
          <p:nvPicPr>
            <p:cNvPr id="101" name="Picture 3124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485129" y="655320"/>
              <a:ext cx="60960" cy="544068"/>
            </a:xfrm>
            <a:prstGeom prst="rect">
              <a:avLst/>
            </a:prstGeom>
          </p:spPr>
        </p:pic>
        <p:pic>
          <p:nvPicPr>
            <p:cNvPr id="102" name="Picture 3125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731520"/>
              <a:ext cx="24384" cy="205740"/>
            </a:xfrm>
            <a:prstGeom prst="rect">
              <a:avLst/>
            </a:prstGeom>
          </p:spPr>
        </p:pic>
        <p:pic>
          <p:nvPicPr>
            <p:cNvPr id="103" name="Picture 3126"/>
            <p:cNvPicPr/>
            <p:nvPr/>
          </p:nvPicPr>
          <p:blipFill>
            <a:blip r:embed="rId18"/>
            <a:stretch>
              <a:fillRect/>
            </a:stretch>
          </p:blipFill>
          <p:spPr>
            <a:xfrm flipV="1">
              <a:off x="1584189" y="655320"/>
              <a:ext cx="60960" cy="544068"/>
            </a:xfrm>
            <a:prstGeom prst="rect">
              <a:avLst/>
            </a:prstGeom>
          </p:spPr>
        </p:pic>
        <p:pic>
          <p:nvPicPr>
            <p:cNvPr id="104" name="Picture 3127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485129" y="419863"/>
              <a:ext cx="60960" cy="544068"/>
            </a:xfrm>
            <a:prstGeom prst="rect">
              <a:avLst/>
            </a:prstGeom>
          </p:spPr>
        </p:pic>
        <p:pic>
          <p:nvPicPr>
            <p:cNvPr id="105" name="Picture 3128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496063"/>
              <a:ext cx="24384" cy="205740"/>
            </a:xfrm>
            <a:prstGeom prst="rect">
              <a:avLst/>
            </a:prstGeom>
          </p:spPr>
        </p:pic>
        <p:pic>
          <p:nvPicPr>
            <p:cNvPr id="106" name="Picture 3129"/>
            <p:cNvPicPr/>
            <p:nvPr/>
          </p:nvPicPr>
          <p:blipFill>
            <a:blip r:embed="rId19"/>
            <a:stretch>
              <a:fillRect/>
            </a:stretch>
          </p:blipFill>
          <p:spPr>
            <a:xfrm flipV="1">
              <a:off x="1587237" y="419863"/>
              <a:ext cx="54864" cy="544068"/>
            </a:xfrm>
            <a:prstGeom prst="rect">
              <a:avLst/>
            </a:prstGeom>
          </p:spPr>
        </p:pic>
        <p:pic>
          <p:nvPicPr>
            <p:cNvPr id="107" name="Picture 3130"/>
            <p:cNvPicPr/>
            <p:nvPr/>
          </p:nvPicPr>
          <p:blipFill>
            <a:blip r:embed="rId20"/>
            <a:stretch>
              <a:fillRect/>
            </a:stretch>
          </p:blipFill>
          <p:spPr>
            <a:xfrm flipV="1">
              <a:off x="1495035" y="185166"/>
              <a:ext cx="36576" cy="534924"/>
            </a:xfrm>
            <a:prstGeom prst="rect">
              <a:avLst/>
            </a:prstGeom>
          </p:spPr>
        </p:pic>
        <p:pic>
          <p:nvPicPr>
            <p:cNvPr id="108" name="Picture 3131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261366"/>
              <a:ext cx="24384" cy="205740"/>
            </a:xfrm>
            <a:prstGeom prst="rect">
              <a:avLst/>
            </a:prstGeom>
          </p:spPr>
        </p:pic>
        <p:pic>
          <p:nvPicPr>
            <p:cNvPr id="109" name="Picture 3132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584189" y="185166"/>
              <a:ext cx="60960" cy="544068"/>
            </a:xfrm>
            <a:prstGeom prst="rect">
              <a:avLst/>
            </a:prstGeom>
          </p:spPr>
        </p:pic>
        <p:pic>
          <p:nvPicPr>
            <p:cNvPr id="110" name="Picture 3133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641339" y="1472947"/>
              <a:ext cx="60960" cy="544068"/>
            </a:xfrm>
            <a:prstGeom prst="rect">
              <a:avLst/>
            </a:prstGeom>
          </p:spPr>
        </p:pic>
        <p:pic>
          <p:nvPicPr>
            <p:cNvPr id="111" name="Picture 3134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562853" y="1315974"/>
              <a:ext cx="60960" cy="544068"/>
            </a:xfrm>
            <a:prstGeom prst="rect">
              <a:avLst/>
            </a:prstGeom>
          </p:spPr>
        </p:pic>
        <p:pic>
          <p:nvPicPr>
            <p:cNvPr id="112" name="Picture 3135"/>
            <p:cNvPicPr/>
            <p:nvPr/>
          </p:nvPicPr>
          <p:blipFill>
            <a:blip r:embed="rId21"/>
            <a:stretch>
              <a:fillRect/>
            </a:stretch>
          </p:blipFill>
          <p:spPr>
            <a:xfrm flipV="1">
              <a:off x="2847585" y="1626109"/>
              <a:ext cx="140208" cy="525780"/>
            </a:xfrm>
            <a:prstGeom prst="rect">
              <a:avLst/>
            </a:prstGeom>
          </p:spPr>
        </p:pic>
        <p:pic>
          <p:nvPicPr>
            <p:cNvPr id="113" name="Picture 3136"/>
            <p:cNvPicPr/>
            <p:nvPr/>
          </p:nvPicPr>
          <p:blipFill>
            <a:blip r:embed="rId22"/>
            <a:stretch>
              <a:fillRect/>
            </a:stretch>
          </p:blipFill>
          <p:spPr>
            <a:xfrm flipV="1">
              <a:off x="2987793" y="1626109"/>
              <a:ext cx="6096" cy="525780"/>
            </a:xfrm>
            <a:prstGeom prst="rect">
              <a:avLst/>
            </a:prstGeom>
          </p:spPr>
        </p:pic>
        <p:sp>
          <p:nvSpPr>
            <p:cNvPr id="114" name="Shape 3137"/>
            <p:cNvSpPr/>
            <p:nvPr/>
          </p:nvSpPr>
          <p:spPr>
            <a:xfrm>
              <a:off x="2301231" y="464820"/>
              <a:ext cx="2184654" cy="944880"/>
            </a:xfrm>
            <a:custGeom>
              <a:avLst/>
              <a:gdLst/>
              <a:ahLst/>
              <a:cxnLst/>
              <a:rect l="0" t="0" r="0" b="0"/>
              <a:pathLst>
                <a:path w="2184654" h="944880">
                  <a:moveTo>
                    <a:pt x="306324" y="0"/>
                  </a:moveTo>
                  <a:lnTo>
                    <a:pt x="620268" y="0"/>
                  </a:lnTo>
                  <a:lnTo>
                    <a:pt x="926592" y="472440"/>
                  </a:lnTo>
                  <a:lnTo>
                    <a:pt x="1249680" y="472440"/>
                  </a:lnTo>
                  <a:lnTo>
                    <a:pt x="1556004" y="240030"/>
                  </a:lnTo>
                  <a:lnTo>
                    <a:pt x="1862328" y="240030"/>
                  </a:lnTo>
                  <a:lnTo>
                    <a:pt x="2184654" y="944880"/>
                  </a:lnTo>
                  <a:lnTo>
                    <a:pt x="0" y="944880"/>
                  </a:lnTo>
                  <a:lnTo>
                    <a:pt x="306324" y="0"/>
                  </a:lnTo>
                  <a:close/>
                </a:path>
              </a:pathLst>
            </a:custGeom>
            <a:ln w="0" cap="rnd">
              <a:custDash>
                <a:ds d="312770" sp="187660"/>
              </a:custDash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B2B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3138"/>
            <p:cNvSpPr/>
            <p:nvPr/>
          </p:nvSpPr>
          <p:spPr>
            <a:xfrm>
              <a:off x="2301231" y="464820"/>
              <a:ext cx="2184654" cy="944880"/>
            </a:xfrm>
            <a:custGeom>
              <a:avLst/>
              <a:gdLst/>
              <a:ahLst/>
              <a:cxnLst/>
              <a:rect l="0" t="0" r="0" b="0"/>
              <a:pathLst>
                <a:path w="2184654" h="944880">
                  <a:moveTo>
                    <a:pt x="0" y="944880"/>
                  </a:moveTo>
                  <a:lnTo>
                    <a:pt x="306324" y="0"/>
                  </a:lnTo>
                  <a:lnTo>
                    <a:pt x="620268" y="0"/>
                  </a:lnTo>
                  <a:lnTo>
                    <a:pt x="926592" y="472440"/>
                  </a:lnTo>
                  <a:lnTo>
                    <a:pt x="1249680" y="472440"/>
                  </a:lnTo>
                  <a:lnTo>
                    <a:pt x="1556004" y="240030"/>
                  </a:lnTo>
                  <a:lnTo>
                    <a:pt x="1862328" y="240030"/>
                  </a:lnTo>
                  <a:lnTo>
                    <a:pt x="2184654" y="944880"/>
                  </a:lnTo>
                  <a:lnTo>
                    <a:pt x="0" y="944880"/>
                  </a:lnTo>
                  <a:close/>
                </a:path>
              </a:pathLst>
            </a:custGeom>
            <a:ln w="23838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3139"/>
            <p:cNvSpPr/>
            <p:nvPr/>
          </p:nvSpPr>
          <p:spPr>
            <a:xfrm>
              <a:off x="1680201" y="1409700"/>
              <a:ext cx="621030" cy="0"/>
            </a:xfrm>
            <a:custGeom>
              <a:avLst/>
              <a:gdLst/>
              <a:ahLst/>
              <a:cxnLst/>
              <a:rect l="0" t="0" r="0" b="0"/>
              <a:pathLst>
                <a:path w="621030">
                  <a:moveTo>
                    <a:pt x="0" y="0"/>
                  </a:moveTo>
                  <a:lnTo>
                    <a:pt x="621030" y="0"/>
                  </a:lnTo>
                </a:path>
              </a:pathLst>
            </a:custGeom>
            <a:ln w="23838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3140"/>
            <p:cNvSpPr/>
            <p:nvPr/>
          </p:nvSpPr>
          <p:spPr>
            <a:xfrm>
              <a:off x="4485885" y="1409700"/>
              <a:ext cx="323088" cy="0"/>
            </a:xfrm>
            <a:custGeom>
              <a:avLst/>
              <a:gdLst/>
              <a:ahLst/>
              <a:cxnLst/>
              <a:rect l="0" t="0" r="0" b="0"/>
              <a:pathLst>
                <a:path w="323088">
                  <a:moveTo>
                    <a:pt x="0" y="0"/>
                  </a:moveTo>
                  <a:lnTo>
                    <a:pt x="323088" y="0"/>
                  </a:lnTo>
                </a:path>
              </a:pathLst>
            </a:custGeom>
            <a:ln w="23838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Rectangle 3148"/>
            <p:cNvSpPr/>
            <p:nvPr/>
          </p:nvSpPr>
          <p:spPr>
            <a:xfrm>
              <a:off x="2915394" y="1948780"/>
              <a:ext cx="59034" cy="2148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1905" indent="443865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charset="0"/>
                  <a:ea typeface="Times New Roman" charset="0"/>
                </a:rPr>
                <a:t> </a:t>
              </a:r>
            </a:p>
          </p:txBody>
        </p:sp>
        <p:sp>
          <p:nvSpPr>
            <p:cNvPr id="120" name="Shape 3141"/>
            <p:cNvSpPr/>
            <p:nvPr/>
          </p:nvSpPr>
          <p:spPr>
            <a:xfrm flipH="1">
              <a:off x="3568190" y="1343977"/>
              <a:ext cx="25908" cy="93726"/>
            </a:xfrm>
            <a:custGeom>
              <a:avLst/>
              <a:gdLst/>
              <a:ahLst/>
              <a:cxnLst/>
              <a:rect l="0" t="0" r="0" b="0"/>
              <a:pathLst>
                <a:path h="944880">
                  <a:moveTo>
                    <a:pt x="0" y="944880"/>
                  </a:moveTo>
                  <a:lnTo>
                    <a:pt x="0" y="0"/>
                  </a:lnTo>
                </a:path>
              </a:pathLst>
            </a:custGeom>
            <a:ln w="23838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10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620688"/>
            <a:ext cx="6799262" cy="720378"/>
          </a:xfrm>
        </p:spPr>
        <p:txBody>
          <a:bodyPr/>
          <a:lstStyle/>
          <a:p>
            <a:r>
              <a:rPr lang="ru-RU" dirty="0"/>
              <a:t>Функция принадлежности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1772816"/>
            <a:ext cx="6799262" cy="15121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dirty="0"/>
              <a:t>Вид функции принадлежности может быть абсолютно </a:t>
            </a:r>
            <a:r>
              <a:rPr lang="ru-RU" sz="2800" dirty="0" smtClean="0"/>
              <a:t>произвольным.</a:t>
            </a:r>
            <a:endParaRPr lang="ru-RU" sz="28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dirty="0"/>
              <a:t>Основные </a:t>
            </a:r>
            <a:r>
              <a:rPr lang="ru-RU" sz="2800" dirty="0" smtClean="0"/>
              <a:t>виды: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716734"/>
            <a:ext cx="5249019" cy="18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9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133618" y="1385039"/>
                <a:ext cx="7020780" cy="4939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hangingPunct="0">
                  <a:spcAft>
                    <a:spcPts val="600"/>
                  </a:spcAft>
                </a:pP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Этот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метод приведения к чёткости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называется методом 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биссектрисы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площади и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рассчитывается по следующей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формуле:</a:t>
                </a:r>
              </a:p>
              <a:p>
                <a:pPr lvl="0" algn="just" eaLnBrk="0" hangingPunct="0">
                  <a:spcAft>
                    <a:spcPts val="600"/>
                  </a:spcAft>
                </a:pPr>
                <a:endPara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0" hangingPunct="0">
                  <a:spcAft>
                    <a:spcPts val="600"/>
                  </a:spcAft>
                </a:pPr>
                <a:endPara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 eaLnBrk="0" hangingPunct="0">
                  <a:spcAft>
                    <a:spcPts val="600"/>
                  </a:spcAft>
                </a:pP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0" hangingPunct="0">
                  <a:spcAft>
                    <a:spcPts val="600"/>
                  </a:spcAft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биссектриса площади 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ru-RU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0" hangingPunct="0">
                  <a:spcAft>
                    <a:spcPts val="600"/>
                  </a:spcAft>
                </a:pPr>
                <a:endParaRPr lang="ru-RU" altLang="ru-RU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0" hangingPunct="0">
                  <a:spcAft>
                    <a:spcPts val="600"/>
                  </a:spcAft>
                </a:pP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рассмотреть пример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дефаззификации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методом центра площади функции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принадлежности выходно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й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лингвистической переменной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«расход пара» при тех же исходных параметрах, то результат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дефаззификации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этом случае </a:t>
                </a:r>
                <a:r>
                  <a:rPr lang="ru-RU" alt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altLang="ru-RU" sz="20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55 кг/ч </a:t>
                </a:r>
                <a:endParaRPr lang="ru-RU" alt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0" hangingPunct="0">
                  <a:spcAft>
                    <a:spcPts val="600"/>
                  </a:spcAft>
                </a:pPr>
                <a:endParaRPr lang="ru-RU" alt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618" y="1385039"/>
                <a:ext cx="7020780" cy="4939814"/>
              </a:xfrm>
              <a:prstGeom prst="rect">
                <a:avLst/>
              </a:prstGeom>
              <a:blipFill rotWithShape="0">
                <a:blip r:embed="rId2"/>
                <a:stretch>
                  <a:fillRect l="-955" t="-123" r="-8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71800" y="923374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Метод центра площади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35696" y="2348880"/>
                <a:ext cx="5616624" cy="11306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𝑢</m:t>
                          </m:r>
                        </m:sup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48880"/>
                <a:ext cx="5616624" cy="1130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7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25606" y="1460104"/>
            <a:ext cx="702078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Левое модальное значение определяется по формуле: </a:t>
            </a:r>
            <a:endParaRPr lang="en-US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ru-RU" alt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alt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u-RU" alt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}, 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	 	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altLang="ru-RU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модальное значение (наименьшая из мод, самая левая) значение нечёткого множества. </a:t>
            </a:r>
          </a:p>
          <a:p>
            <a:pPr lvl="0" algn="just" eaLnBrk="0" hangingPunct="0">
              <a:spcAft>
                <a:spcPts val="600"/>
              </a:spcAft>
            </a:pP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Правое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модальное значение рассчитывается по формуле: </a:t>
            </a:r>
            <a:endParaRPr lang="en-US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alt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alt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u-RU" altLang="ru-RU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1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}, 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		 	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alt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модальное значение (наибольшая из мод, самая правая) значение нечёткого множества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5616" y="700236"/>
            <a:ext cx="684076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 smtClean="0">
                <a:latin typeface="+mn-lt"/>
                <a:cs typeface="Times New Roman" panose="02020603050405020304" pitchFamily="18" charset="0"/>
              </a:rPr>
              <a:t>Методы 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левого </a:t>
            </a:r>
            <a:r>
              <a:rPr lang="ru-RU" altLang="ru-RU" sz="2400" b="1" dirty="0" smtClean="0">
                <a:latin typeface="+mn-lt"/>
                <a:cs typeface="Times New Roman" panose="02020603050405020304" pitchFamily="18" charset="0"/>
              </a:rPr>
              <a:t>и правого модального значения</a:t>
            </a:r>
            <a:endParaRPr lang="ru-RU" altLang="ru-RU" sz="2400" b="1" dirty="0">
              <a:latin typeface="+mn-lt"/>
              <a:cs typeface="Times New Roman" panose="02020603050405020304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endParaRPr kumimoji="0" lang="ru-RU" altLang="ru-RU" sz="2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5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014760" y="3956355"/>
                <a:ext cx="702078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eaLnBrk="0" hangingPunct="0">
                  <a:spcAft>
                    <a:spcPts val="600"/>
                  </a:spcAft>
                </a:pP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рассмотреть пример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дефаззификации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методами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левого и правого модального значения функции принадлежности выходной лингвистической переменной «расход пара» при тех же исходных параметрах, то результат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дефаззификации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этом случае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 </a:t>
                </a:r>
                <a:r>
                  <a:rPr lang="ru-RU" altLang="ru-RU" sz="20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altLang="ru-RU" sz="2000" baseline="-25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30 кг/ч (левое) и </a:t>
                </a:r>
                <a:r>
                  <a:rPr lang="ru-RU" alt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altLang="ru-RU" sz="20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80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кг/ч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(правое)</a:t>
                </a:r>
                <a:endParaRPr lang="ru-RU" alt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760" y="3956355"/>
                <a:ext cx="702078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868" t="-1258" r="-955" b="-5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4142" y="622218"/>
            <a:ext cx="6881749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Методы левого и правого модального значения</a:t>
            </a:r>
          </a:p>
          <a:p>
            <a:pPr lvl="0" algn="ctr" eaLnBrk="0" hangingPunct="0">
              <a:spcAft>
                <a:spcPts val="600"/>
              </a:spcAft>
            </a:pPr>
            <a:endParaRPr lang="ru-RU" alt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62" name="Group 20425"/>
          <p:cNvGrpSpPr/>
          <p:nvPr/>
        </p:nvGrpSpPr>
        <p:grpSpPr>
          <a:xfrm>
            <a:off x="1388416" y="1362018"/>
            <a:ext cx="6207920" cy="3000502"/>
            <a:chOff x="1485129" y="0"/>
            <a:chExt cx="3464052" cy="2163586"/>
          </a:xfrm>
        </p:grpSpPr>
        <p:pic>
          <p:nvPicPr>
            <p:cNvPr id="63" name="Picture 3086"/>
            <p:cNvPicPr/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4708389" y="1472947"/>
              <a:ext cx="134112" cy="544068"/>
            </a:xfrm>
            <a:prstGeom prst="rect">
              <a:avLst/>
            </a:prstGeom>
          </p:spPr>
        </p:pic>
        <p:pic>
          <p:nvPicPr>
            <p:cNvPr id="64" name="Picture 3087"/>
            <p:cNvPicPr/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4842501" y="1472947"/>
              <a:ext cx="48768" cy="544068"/>
            </a:xfrm>
            <a:prstGeom prst="rect">
              <a:avLst/>
            </a:prstGeom>
          </p:spPr>
        </p:pic>
        <p:sp>
          <p:nvSpPr>
            <p:cNvPr id="65" name="Shape 3088"/>
            <p:cNvSpPr/>
            <p:nvPr/>
          </p:nvSpPr>
          <p:spPr>
            <a:xfrm>
              <a:off x="1664199" y="1409700"/>
              <a:ext cx="3227070" cy="0"/>
            </a:xfrm>
            <a:custGeom>
              <a:avLst/>
              <a:gdLst/>
              <a:ahLst/>
              <a:cxnLst/>
              <a:rect l="0" t="0" r="0" b="0"/>
              <a:pathLst>
                <a:path w="3227070">
                  <a:moveTo>
                    <a:pt x="0" y="0"/>
                  </a:moveTo>
                  <a:lnTo>
                    <a:pt x="3227070" y="0"/>
                  </a:lnTo>
                </a:path>
              </a:pathLst>
            </a:custGeom>
            <a:ln w="1324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3089"/>
            <p:cNvSpPr/>
            <p:nvPr/>
          </p:nvSpPr>
          <p:spPr>
            <a:xfrm>
              <a:off x="4866885" y="1370917"/>
              <a:ext cx="82296" cy="80693"/>
            </a:xfrm>
            <a:custGeom>
              <a:avLst/>
              <a:gdLst/>
              <a:ahLst/>
              <a:cxnLst/>
              <a:rect l="0" t="0" r="0" b="0"/>
              <a:pathLst>
                <a:path w="82296" h="80693">
                  <a:moveTo>
                    <a:pt x="4731" y="0"/>
                  </a:moveTo>
                  <a:lnTo>
                    <a:pt x="82296" y="38783"/>
                  </a:lnTo>
                  <a:lnTo>
                    <a:pt x="0" y="80693"/>
                  </a:lnTo>
                  <a:lnTo>
                    <a:pt x="3048" y="77645"/>
                  </a:lnTo>
                  <a:cubicBezTo>
                    <a:pt x="12764" y="58214"/>
                    <a:pt x="15192" y="36211"/>
                    <a:pt x="10335" y="15494"/>
                  </a:cubicBezTo>
                  <a:lnTo>
                    <a:pt x="473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3090"/>
            <p:cNvSpPr/>
            <p:nvPr/>
          </p:nvSpPr>
          <p:spPr>
            <a:xfrm>
              <a:off x="4866885" y="1366266"/>
              <a:ext cx="4731" cy="4651"/>
            </a:xfrm>
            <a:custGeom>
              <a:avLst/>
              <a:gdLst/>
              <a:ahLst/>
              <a:cxnLst/>
              <a:rect l="0" t="0" r="0" b="0"/>
              <a:pathLst>
                <a:path w="4731" h="4651">
                  <a:moveTo>
                    <a:pt x="3048" y="0"/>
                  </a:moveTo>
                  <a:lnTo>
                    <a:pt x="4731" y="4651"/>
                  </a:lnTo>
                  <a:lnTo>
                    <a:pt x="0" y="2286"/>
                  </a:lnTo>
                  <a:lnTo>
                    <a:pt x="304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3091"/>
            <p:cNvSpPr/>
            <p:nvPr/>
          </p:nvSpPr>
          <p:spPr>
            <a:xfrm>
              <a:off x="1664199" y="57912"/>
              <a:ext cx="0" cy="1351788"/>
            </a:xfrm>
            <a:custGeom>
              <a:avLst/>
              <a:gdLst/>
              <a:ahLst/>
              <a:cxnLst/>
              <a:rect l="0" t="0" r="0" b="0"/>
              <a:pathLst>
                <a:path h="1351788">
                  <a:moveTo>
                    <a:pt x="0" y="1351788"/>
                  </a:moveTo>
                  <a:lnTo>
                    <a:pt x="0" y="0"/>
                  </a:lnTo>
                </a:path>
              </a:pathLst>
            </a:custGeom>
            <a:ln w="1324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3092"/>
            <p:cNvSpPr/>
            <p:nvPr/>
          </p:nvSpPr>
          <p:spPr>
            <a:xfrm>
              <a:off x="1702423" y="77156"/>
              <a:ext cx="5972" cy="5902"/>
            </a:xfrm>
            <a:custGeom>
              <a:avLst/>
              <a:gdLst/>
              <a:ahLst/>
              <a:cxnLst/>
              <a:rect l="0" t="0" r="0" b="0"/>
              <a:pathLst>
                <a:path w="5972" h="5902">
                  <a:moveTo>
                    <a:pt x="0" y="0"/>
                  </a:moveTo>
                  <a:lnTo>
                    <a:pt x="5972" y="1330"/>
                  </a:lnTo>
                  <a:lnTo>
                    <a:pt x="2924" y="590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3093"/>
            <p:cNvSpPr/>
            <p:nvPr/>
          </p:nvSpPr>
          <p:spPr>
            <a:xfrm>
              <a:off x="1622289" y="0"/>
              <a:ext cx="80134" cy="83058"/>
            </a:xfrm>
            <a:custGeom>
              <a:avLst/>
              <a:gdLst/>
              <a:ahLst/>
              <a:cxnLst/>
              <a:rect l="0" t="0" r="0" b="0"/>
              <a:pathLst>
                <a:path w="80134" h="83058">
                  <a:moveTo>
                    <a:pt x="41910" y="0"/>
                  </a:moveTo>
                  <a:lnTo>
                    <a:pt x="80134" y="77156"/>
                  </a:lnTo>
                  <a:lnTo>
                    <a:pt x="45053" y="69342"/>
                  </a:lnTo>
                  <a:cubicBezTo>
                    <a:pt x="31051" y="69342"/>
                    <a:pt x="17145" y="72389"/>
                    <a:pt x="4572" y="78486"/>
                  </a:cubicBezTo>
                  <a:lnTo>
                    <a:pt x="0" y="83058"/>
                  </a:lnTo>
                  <a:lnTo>
                    <a:pt x="4191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3094"/>
            <p:cNvSpPr/>
            <p:nvPr/>
          </p:nvSpPr>
          <p:spPr>
            <a:xfrm>
              <a:off x="1664199" y="1169671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3095"/>
            <p:cNvSpPr/>
            <p:nvPr/>
          </p:nvSpPr>
          <p:spPr>
            <a:xfrm>
              <a:off x="1664199" y="937261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3096"/>
            <p:cNvSpPr/>
            <p:nvPr/>
          </p:nvSpPr>
          <p:spPr>
            <a:xfrm>
              <a:off x="1664199" y="704850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3097"/>
            <p:cNvSpPr/>
            <p:nvPr/>
          </p:nvSpPr>
          <p:spPr>
            <a:xfrm>
              <a:off x="1664199" y="464820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3098"/>
            <p:cNvSpPr/>
            <p:nvPr/>
          </p:nvSpPr>
          <p:spPr>
            <a:xfrm>
              <a:off x="1664199" y="232411"/>
              <a:ext cx="3128010" cy="0"/>
            </a:xfrm>
            <a:custGeom>
              <a:avLst/>
              <a:gdLst/>
              <a:ahLst/>
              <a:cxnLst/>
              <a:rect l="0" t="0" r="0" b="0"/>
              <a:pathLst>
                <a:path w="3128010">
                  <a:moveTo>
                    <a:pt x="0" y="0"/>
                  </a:moveTo>
                  <a:lnTo>
                    <a:pt x="312801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3099"/>
            <p:cNvSpPr/>
            <p:nvPr/>
          </p:nvSpPr>
          <p:spPr>
            <a:xfrm>
              <a:off x="1978143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3100"/>
            <p:cNvSpPr/>
            <p:nvPr/>
          </p:nvSpPr>
          <p:spPr>
            <a:xfrm>
              <a:off x="229284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3101"/>
            <p:cNvSpPr/>
            <p:nvPr/>
          </p:nvSpPr>
          <p:spPr>
            <a:xfrm>
              <a:off x="2607555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3102"/>
            <p:cNvSpPr/>
            <p:nvPr/>
          </p:nvSpPr>
          <p:spPr>
            <a:xfrm>
              <a:off x="292149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3103"/>
            <p:cNvSpPr/>
            <p:nvPr/>
          </p:nvSpPr>
          <p:spPr>
            <a:xfrm>
              <a:off x="3227823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3104"/>
            <p:cNvSpPr/>
            <p:nvPr/>
          </p:nvSpPr>
          <p:spPr>
            <a:xfrm>
              <a:off x="354252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3105"/>
            <p:cNvSpPr/>
            <p:nvPr/>
          </p:nvSpPr>
          <p:spPr>
            <a:xfrm>
              <a:off x="3857235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3106"/>
            <p:cNvSpPr/>
            <p:nvPr/>
          </p:nvSpPr>
          <p:spPr>
            <a:xfrm>
              <a:off x="417117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3107"/>
            <p:cNvSpPr/>
            <p:nvPr/>
          </p:nvSpPr>
          <p:spPr>
            <a:xfrm>
              <a:off x="4485885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3108"/>
            <p:cNvSpPr/>
            <p:nvPr/>
          </p:nvSpPr>
          <p:spPr>
            <a:xfrm>
              <a:off x="4792209" y="232411"/>
              <a:ext cx="0" cy="1177289"/>
            </a:xfrm>
            <a:custGeom>
              <a:avLst/>
              <a:gdLst/>
              <a:ahLst/>
              <a:cxnLst/>
              <a:rect l="0" t="0" r="0" b="0"/>
              <a:pathLst>
                <a:path h="1177289">
                  <a:moveTo>
                    <a:pt x="0" y="1177289"/>
                  </a:moveTo>
                  <a:lnTo>
                    <a:pt x="0" y="0"/>
                  </a:lnTo>
                </a:path>
              </a:pathLst>
            </a:custGeom>
            <a:ln w="2654" cap="rnd">
              <a:custDash>
                <a:ds d="312770" sp="187660"/>
              </a:custDash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6" name="Picture 3109"/>
            <p:cNvPicPr/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1931661" y="1472947"/>
              <a:ext cx="115824" cy="544068"/>
            </a:xfrm>
            <a:prstGeom prst="rect">
              <a:avLst/>
            </a:prstGeom>
          </p:spPr>
        </p:pic>
        <p:pic>
          <p:nvPicPr>
            <p:cNvPr id="87" name="Picture 3110"/>
            <p:cNvPicPr/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2231889" y="1472947"/>
              <a:ext cx="128016" cy="544068"/>
            </a:xfrm>
            <a:prstGeom prst="rect">
              <a:avLst/>
            </a:prstGeom>
          </p:spPr>
        </p:pic>
        <p:pic>
          <p:nvPicPr>
            <p:cNvPr id="88" name="Picture 3111"/>
            <p:cNvPicPr/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2547357" y="1472947"/>
              <a:ext cx="121920" cy="544068"/>
            </a:xfrm>
            <a:prstGeom prst="rect">
              <a:avLst/>
            </a:prstGeom>
          </p:spPr>
        </p:pic>
        <p:pic>
          <p:nvPicPr>
            <p:cNvPr id="89" name="Picture 3112"/>
            <p:cNvPicPr/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2857491" y="1472947"/>
              <a:ext cx="128016" cy="544068"/>
            </a:xfrm>
            <a:prstGeom prst="rect">
              <a:avLst/>
            </a:prstGeom>
          </p:spPr>
        </p:pic>
        <p:pic>
          <p:nvPicPr>
            <p:cNvPr id="90" name="Picture 3113"/>
            <p:cNvPicPr/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174483" y="1472947"/>
              <a:ext cx="121920" cy="544068"/>
            </a:xfrm>
            <a:prstGeom prst="rect">
              <a:avLst/>
            </a:prstGeom>
          </p:spPr>
        </p:pic>
        <p:pic>
          <p:nvPicPr>
            <p:cNvPr id="91" name="Picture 3114"/>
            <p:cNvPicPr/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3485379" y="1472947"/>
              <a:ext cx="121920" cy="544068"/>
            </a:xfrm>
            <a:prstGeom prst="rect">
              <a:avLst/>
            </a:prstGeom>
          </p:spPr>
        </p:pic>
        <p:pic>
          <p:nvPicPr>
            <p:cNvPr id="92" name="Picture 3115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3798561" y="1472947"/>
              <a:ext cx="121920" cy="544068"/>
            </a:xfrm>
            <a:prstGeom prst="rect">
              <a:avLst/>
            </a:prstGeom>
          </p:spPr>
        </p:pic>
        <p:pic>
          <p:nvPicPr>
            <p:cNvPr id="93" name="Picture 3116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V="1">
              <a:off x="4114029" y="1472947"/>
              <a:ext cx="121920" cy="544068"/>
            </a:xfrm>
            <a:prstGeom prst="rect">
              <a:avLst/>
            </a:prstGeom>
          </p:spPr>
        </p:pic>
        <p:pic>
          <p:nvPicPr>
            <p:cNvPr id="94" name="Picture 3117"/>
            <p:cNvPicPr/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4424164" y="1472947"/>
              <a:ext cx="121920" cy="544068"/>
            </a:xfrm>
            <a:prstGeom prst="rect">
              <a:avLst/>
            </a:prstGeom>
          </p:spPr>
        </p:pic>
        <p:pic>
          <p:nvPicPr>
            <p:cNvPr id="95" name="Picture 3118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485129" y="1119378"/>
              <a:ext cx="60960" cy="544068"/>
            </a:xfrm>
            <a:prstGeom prst="rect">
              <a:avLst/>
            </a:prstGeom>
          </p:spPr>
        </p:pic>
        <p:pic>
          <p:nvPicPr>
            <p:cNvPr id="96" name="Picture 3119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1195578"/>
              <a:ext cx="24384" cy="205740"/>
            </a:xfrm>
            <a:prstGeom prst="rect">
              <a:avLst/>
            </a:prstGeom>
          </p:spPr>
        </p:pic>
        <p:pic>
          <p:nvPicPr>
            <p:cNvPr id="97" name="Picture 3120"/>
            <p:cNvPicPr/>
            <p:nvPr/>
          </p:nvPicPr>
          <p:blipFill>
            <a:blip r:embed="rId16"/>
            <a:stretch>
              <a:fillRect/>
            </a:stretch>
          </p:blipFill>
          <p:spPr>
            <a:xfrm flipV="1">
              <a:off x="1581903" y="1119378"/>
              <a:ext cx="60960" cy="534924"/>
            </a:xfrm>
            <a:prstGeom prst="rect">
              <a:avLst/>
            </a:prstGeom>
          </p:spPr>
        </p:pic>
        <p:pic>
          <p:nvPicPr>
            <p:cNvPr id="98" name="Picture 3121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485129" y="884682"/>
              <a:ext cx="60960" cy="544068"/>
            </a:xfrm>
            <a:prstGeom prst="rect">
              <a:avLst/>
            </a:prstGeom>
          </p:spPr>
        </p:pic>
        <p:pic>
          <p:nvPicPr>
            <p:cNvPr id="99" name="Picture 3122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960882"/>
              <a:ext cx="24384" cy="205740"/>
            </a:xfrm>
            <a:prstGeom prst="rect">
              <a:avLst/>
            </a:prstGeom>
          </p:spPr>
        </p:pic>
        <p:pic>
          <p:nvPicPr>
            <p:cNvPr id="100" name="Picture 3123"/>
            <p:cNvPicPr/>
            <p:nvPr/>
          </p:nvPicPr>
          <p:blipFill>
            <a:blip r:embed="rId17"/>
            <a:stretch>
              <a:fillRect/>
            </a:stretch>
          </p:blipFill>
          <p:spPr>
            <a:xfrm flipV="1">
              <a:off x="1581903" y="884682"/>
              <a:ext cx="60960" cy="534924"/>
            </a:xfrm>
            <a:prstGeom prst="rect">
              <a:avLst/>
            </a:prstGeom>
          </p:spPr>
        </p:pic>
        <p:pic>
          <p:nvPicPr>
            <p:cNvPr id="101" name="Picture 3124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485129" y="655320"/>
              <a:ext cx="60960" cy="544068"/>
            </a:xfrm>
            <a:prstGeom prst="rect">
              <a:avLst/>
            </a:prstGeom>
          </p:spPr>
        </p:pic>
        <p:pic>
          <p:nvPicPr>
            <p:cNvPr id="102" name="Picture 3125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731520"/>
              <a:ext cx="24384" cy="205740"/>
            </a:xfrm>
            <a:prstGeom prst="rect">
              <a:avLst/>
            </a:prstGeom>
          </p:spPr>
        </p:pic>
        <p:pic>
          <p:nvPicPr>
            <p:cNvPr id="103" name="Picture 3126"/>
            <p:cNvPicPr/>
            <p:nvPr/>
          </p:nvPicPr>
          <p:blipFill>
            <a:blip r:embed="rId18"/>
            <a:stretch>
              <a:fillRect/>
            </a:stretch>
          </p:blipFill>
          <p:spPr>
            <a:xfrm flipV="1">
              <a:off x="1584189" y="655320"/>
              <a:ext cx="60960" cy="544068"/>
            </a:xfrm>
            <a:prstGeom prst="rect">
              <a:avLst/>
            </a:prstGeom>
          </p:spPr>
        </p:pic>
        <p:pic>
          <p:nvPicPr>
            <p:cNvPr id="104" name="Picture 3127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485129" y="419863"/>
              <a:ext cx="60960" cy="544068"/>
            </a:xfrm>
            <a:prstGeom prst="rect">
              <a:avLst/>
            </a:prstGeom>
          </p:spPr>
        </p:pic>
        <p:pic>
          <p:nvPicPr>
            <p:cNvPr id="105" name="Picture 3128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496063"/>
              <a:ext cx="24384" cy="205740"/>
            </a:xfrm>
            <a:prstGeom prst="rect">
              <a:avLst/>
            </a:prstGeom>
          </p:spPr>
        </p:pic>
        <p:pic>
          <p:nvPicPr>
            <p:cNvPr id="106" name="Picture 3129"/>
            <p:cNvPicPr/>
            <p:nvPr/>
          </p:nvPicPr>
          <p:blipFill>
            <a:blip r:embed="rId19"/>
            <a:stretch>
              <a:fillRect/>
            </a:stretch>
          </p:blipFill>
          <p:spPr>
            <a:xfrm flipV="1">
              <a:off x="1587237" y="419863"/>
              <a:ext cx="54864" cy="544068"/>
            </a:xfrm>
            <a:prstGeom prst="rect">
              <a:avLst/>
            </a:prstGeom>
          </p:spPr>
        </p:pic>
        <p:pic>
          <p:nvPicPr>
            <p:cNvPr id="107" name="Picture 3130"/>
            <p:cNvPicPr/>
            <p:nvPr/>
          </p:nvPicPr>
          <p:blipFill>
            <a:blip r:embed="rId20"/>
            <a:stretch>
              <a:fillRect/>
            </a:stretch>
          </p:blipFill>
          <p:spPr>
            <a:xfrm flipV="1">
              <a:off x="1495035" y="185166"/>
              <a:ext cx="36576" cy="534924"/>
            </a:xfrm>
            <a:prstGeom prst="rect">
              <a:avLst/>
            </a:prstGeom>
          </p:spPr>
        </p:pic>
        <p:pic>
          <p:nvPicPr>
            <p:cNvPr id="108" name="Picture 3131"/>
            <p:cNvPicPr/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1552947" y="261366"/>
              <a:ext cx="24384" cy="205740"/>
            </a:xfrm>
            <a:prstGeom prst="rect">
              <a:avLst/>
            </a:prstGeom>
          </p:spPr>
        </p:pic>
        <p:pic>
          <p:nvPicPr>
            <p:cNvPr id="109" name="Picture 3132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584189" y="185166"/>
              <a:ext cx="60960" cy="544068"/>
            </a:xfrm>
            <a:prstGeom prst="rect">
              <a:avLst/>
            </a:prstGeom>
          </p:spPr>
        </p:pic>
        <p:pic>
          <p:nvPicPr>
            <p:cNvPr id="110" name="Picture 3133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641339" y="1472947"/>
              <a:ext cx="60960" cy="544068"/>
            </a:xfrm>
            <a:prstGeom prst="rect">
              <a:avLst/>
            </a:prstGeom>
          </p:spPr>
        </p:pic>
        <p:pic>
          <p:nvPicPr>
            <p:cNvPr id="111" name="Picture 3134"/>
            <p:cNvPicPr/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562853" y="1315974"/>
              <a:ext cx="60960" cy="544068"/>
            </a:xfrm>
            <a:prstGeom prst="rect">
              <a:avLst/>
            </a:prstGeom>
          </p:spPr>
        </p:pic>
        <p:pic>
          <p:nvPicPr>
            <p:cNvPr id="112" name="Picture 3135"/>
            <p:cNvPicPr/>
            <p:nvPr/>
          </p:nvPicPr>
          <p:blipFill>
            <a:blip r:embed="rId21"/>
            <a:stretch>
              <a:fillRect/>
            </a:stretch>
          </p:blipFill>
          <p:spPr>
            <a:xfrm flipV="1">
              <a:off x="2847585" y="1626109"/>
              <a:ext cx="140208" cy="525780"/>
            </a:xfrm>
            <a:prstGeom prst="rect">
              <a:avLst/>
            </a:prstGeom>
          </p:spPr>
        </p:pic>
        <p:pic>
          <p:nvPicPr>
            <p:cNvPr id="113" name="Picture 3136"/>
            <p:cNvPicPr/>
            <p:nvPr/>
          </p:nvPicPr>
          <p:blipFill>
            <a:blip r:embed="rId22"/>
            <a:stretch>
              <a:fillRect/>
            </a:stretch>
          </p:blipFill>
          <p:spPr>
            <a:xfrm flipV="1">
              <a:off x="2987793" y="1626109"/>
              <a:ext cx="6096" cy="525780"/>
            </a:xfrm>
            <a:prstGeom prst="rect">
              <a:avLst/>
            </a:prstGeom>
          </p:spPr>
        </p:pic>
        <p:sp>
          <p:nvSpPr>
            <p:cNvPr id="114" name="Shape 3137"/>
            <p:cNvSpPr/>
            <p:nvPr/>
          </p:nvSpPr>
          <p:spPr>
            <a:xfrm>
              <a:off x="2301231" y="464820"/>
              <a:ext cx="2184654" cy="944880"/>
            </a:xfrm>
            <a:custGeom>
              <a:avLst/>
              <a:gdLst/>
              <a:ahLst/>
              <a:cxnLst/>
              <a:rect l="0" t="0" r="0" b="0"/>
              <a:pathLst>
                <a:path w="2184654" h="944880">
                  <a:moveTo>
                    <a:pt x="306324" y="0"/>
                  </a:moveTo>
                  <a:lnTo>
                    <a:pt x="620268" y="0"/>
                  </a:lnTo>
                  <a:lnTo>
                    <a:pt x="926592" y="472440"/>
                  </a:lnTo>
                  <a:lnTo>
                    <a:pt x="1249680" y="472440"/>
                  </a:lnTo>
                  <a:lnTo>
                    <a:pt x="1556004" y="240030"/>
                  </a:lnTo>
                  <a:lnTo>
                    <a:pt x="1862328" y="240030"/>
                  </a:lnTo>
                  <a:lnTo>
                    <a:pt x="2184654" y="944880"/>
                  </a:lnTo>
                  <a:lnTo>
                    <a:pt x="0" y="944880"/>
                  </a:lnTo>
                  <a:lnTo>
                    <a:pt x="306324" y="0"/>
                  </a:lnTo>
                  <a:close/>
                </a:path>
              </a:pathLst>
            </a:custGeom>
            <a:ln w="0" cap="rnd">
              <a:custDash>
                <a:ds d="312770" sp="187660"/>
              </a:custDash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B2B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3138"/>
            <p:cNvSpPr/>
            <p:nvPr/>
          </p:nvSpPr>
          <p:spPr>
            <a:xfrm>
              <a:off x="2301231" y="464820"/>
              <a:ext cx="2184654" cy="944880"/>
            </a:xfrm>
            <a:custGeom>
              <a:avLst/>
              <a:gdLst/>
              <a:ahLst/>
              <a:cxnLst/>
              <a:rect l="0" t="0" r="0" b="0"/>
              <a:pathLst>
                <a:path w="2184654" h="944880">
                  <a:moveTo>
                    <a:pt x="0" y="944880"/>
                  </a:moveTo>
                  <a:lnTo>
                    <a:pt x="306324" y="0"/>
                  </a:lnTo>
                  <a:lnTo>
                    <a:pt x="620268" y="0"/>
                  </a:lnTo>
                  <a:lnTo>
                    <a:pt x="926592" y="472440"/>
                  </a:lnTo>
                  <a:lnTo>
                    <a:pt x="1249680" y="472440"/>
                  </a:lnTo>
                  <a:lnTo>
                    <a:pt x="1556004" y="240030"/>
                  </a:lnTo>
                  <a:lnTo>
                    <a:pt x="1862328" y="240030"/>
                  </a:lnTo>
                  <a:lnTo>
                    <a:pt x="2184654" y="944880"/>
                  </a:lnTo>
                  <a:lnTo>
                    <a:pt x="0" y="944880"/>
                  </a:lnTo>
                  <a:close/>
                </a:path>
              </a:pathLst>
            </a:custGeom>
            <a:ln w="23838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3139"/>
            <p:cNvSpPr/>
            <p:nvPr/>
          </p:nvSpPr>
          <p:spPr>
            <a:xfrm>
              <a:off x="1680201" y="1409700"/>
              <a:ext cx="621030" cy="0"/>
            </a:xfrm>
            <a:custGeom>
              <a:avLst/>
              <a:gdLst/>
              <a:ahLst/>
              <a:cxnLst/>
              <a:rect l="0" t="0" r="0" b="0"/>
              <a:pathLst>
                <a:path w="621030">
                  <a:moveTo>
                    <a:pt x="0" y="0"/>
                  </a:moveTo>
                  <a:lnTo>
                    <a:pt x="621030" y="0"/>
                  </a:lnTo>
                </a:path>
              </a:pathLst>
            </a:custGeom>
            <a:ln w="23838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3140"/>
            <p:cNvSpPr/>
            <p:nvPr/>
          </p:nvSpPr>
          <p:spPr>
            <a:xfrm>
              <a:off x="4485885" y="1409700"/>
              <a:ext cx="323088" cy="0"/>
            </a:xfrm>
            <a:custGeom>
              <a:avLst/>
              <a:gdLst/>
              <a:ahLst/>
              <a:cxnLst/>
              <a:rect l="0" t="0" r="0" b="0"/>
              <a:pathLst>
                <a:path w="323088">
                  <a:moveTo>
                    <a:pt x="0" y="0"/>
                  </a:moveTo>
                  <a:lnTo>
                    <a:pt x="323088" y="0"/>
                  </a:lnTo>
                </a:path>
              </a:pathLst>
            </a:custGeom>
            <a:ln w="23838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3141"/>
            <p:cNvSpPr/>
            <p:nvPr/>
          </p:nvSpPr>
          <p:spPr>
            <a:xfrm flipH="1">
              <a:off x="2578511" y="464820"/>
              <a:ext cx="25511" cy="944880"/>
            </a:xfrm>
            <a:custGeom>
              <a:avLst/>
              <a:gdLst/>
              <a:ahLst/>
              <a:cxnLst/>
              <a:rect l="0" t="0" r="0" b="0"/>
              <a:pathLst>
                <a:path h="944880">
                  <a:moveTo>
                    <a:pt x="0" y="944880"/>
                  </a:moveTo>
                  <a:lnTo>
                    <a:pt x="0" y="0"/>
                  </a:lnTo>
                </a:path>
              </a:pathLst>
            </a:custGeom>
            <a:ln w="23838" cap="rnd">
              <a:solidFill>
                <a:srgbClr val="C00000"/>
              </a:solidFill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9" name="Rectangle 3148"/>
            <p:cNvSpPr/>
            <p:nvPr/>
          </p:nvSpPr>
          <p:spPr>
            <a:xfrm>
              <a:off x="2915394" y="1948780"/>
              <a:ext cx="59034" cy="2148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1905" indent="443865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charset="0"/>
                  <a:ea typeface="Times New Roman" charset="0"/>
                </a:rPr>
                <a:t> </a:t>
              </a:r>
            </a:p>
          </p:txBody>
        </p:sp>
      </p:grpSp>
      <p:sp>
        <p:nvSpPr>
          <p:cNvPr id="120" name="Shape 3141"/>
          <p:cNvSpPr/>
          <p:nvPr/>
        </p:nvSpPr>
        <p:spPr>
          <a:xfrm flipH="1">
            <a:off x="6156175" y="2348881"/>
            <a:ext cx="45719" cy="967082"/>
          </a:xfrm>
          <a:custGeom>
            <a:avLst/>
            <a:gdLst/>
            <a:ahLst/>
            <a:cxnLst/>
            <a:rect l="0" t="0" r="0" b="0"/>
            <a:pathLst>
              <a:path h="944880">
                <a:moveTo>
                  <a:pt x="0" y="944880"/>
                </a:moveTo>
                <a:lnTo>
                  <a:pt x="0" y="0"/>
                </a:lnTo>
              </a:path>
            </a:pathLst>
          </a:custGeom>
          <a:ln w="23838" cap="rnd">
            <a:solidFill>
              <a:srgbClr val="00B0F0"/>
            </a:solidFill>
            <a:round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0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1242623"/>
            <a:ext cx="7020780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Рассмотренные выше этапы нечеткого вывода могут быть реализованы неоднозначным образом, поскольку включают в себя отдельные параметры, которые должны быть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фиксированы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специфицированы. </a:t>
            </a: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самым выбор конкретных вариантов параметров каждого из этапов определяет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некоторый алгоритм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полном объеме реализует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нечеткий вывод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системах правил нечетких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продукций.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настоящему времени предложено несколько алгоритмов нечеткого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вывода:</a:t>
            </a:r>
          </a:p>
          <a:p>
            <a:pPr marL="1257300" lvl="2" indent="-342900" algn="just" eaLnBrk="0" hangingPunct="0">
              <a:spcAft>
                <a:spcPts val="600"/>
              </a:spcAft>
              <a:buFont typeface="Wingdings" charset="2"/>
              <a:buChar char="ü"/>
            </a:pP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Мамдани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Mamdani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257300" lvl="2" indent="-342900" algn="just" eaLnBrk="0" hangingPunct="0">
              <a:spcAft>
                <a:spcPts val="600"/>
              </a:spcAft>
              <a:buFont typeface="Wingdings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Цукамото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Tsukamoto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257300" lvl="2" indent="-342900" algn="just" eaLnBrk="0" hangingPunct="0">
              <a:spcAft>
                <a:spcPts val="600"/>
              </a:spcAft>
              <a:buFont typeface="Wingdings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Ларсена (</a:t>
            </a:r>
            <a:r>
              <a:rPr lang="ru-RU" alt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Larsen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257300" lvl="2" indent="-342900" algn="just" eaLnBrk="0" hangingPunct="0">
              <a:spcAft>
                <a:spcPts val="600"/>
              </a:spcAft>
              <a:buFont typeface="Wingdings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Сугено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Sugeno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 eaLnBrk="0" hangingPunct="0">
              <a:spcAft>
                <a:spcPts val="600"/>
              </a:spcAft>
            </a:pP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5626" y="620688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>
                <a:latin typeface="+mn-lt"/>
                <a:cs typeface="Times New Roman" panose="02020603050405020304" pitchFamily="18" charset="0"/>
              </a:rPr>
              <a:t>Основные алгоритмы нечеткого вывода </a:t>
            </a:r>
          </a:p>
        </p:txBody>
      </p:sp>
    </p:spTree>
    <p:extLst>
      <p:ext uri="{BB962C8B-B14F-4D97-AF65-F5344CB8AC3E}">
        <p14:creationId xmlns:p14="http://schemas.microsoft.com/office/powerpoint/2010/main" val="16683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1556792"/>
            <a:ext cx="702078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Мамдани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одним из первых,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нашел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в системах нечеткого вывода. </a:t>
            </a:r>
            <a:endParaRPr lang="ru-RU" alt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предложен в 1975 г.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английским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математиком Е. </a:t>
            </a:r>
            <a:r>
              <a:rPr lang="ru-RU" alt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Мамдани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Ebrahim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Mamdani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качестве метода для управления паровым двигателем. </a:t>
            </a:r>
            <a:endParaRPr lang="ru-RU" alt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своей сути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порождает рассмотренные выше этапы, поскольку в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наибольшей степени соответствует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параметрам.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5626" y="620688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Алгоритм </a:t>
            </a:r>
            <a:r>
              <a:rPr lang="ru-RU" altLang="ru-RU" sz="2400" b="1" dirty="0" err="1">
                <a:latin typeface="+mn-lt"/>
                <a:cs typeface="Times New Roman" panose="02020603050405020304" pitchFamily="18" charset="0"/>
              </a:rPr>
              <a:t>Мамдани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ru-RU" altLang="ru-RU" sz="2400" b="1" dirty="0" err="1">
                <a:latin typeface="+mn-lt"/>
                <a:cs typeface="Times New Roman" panose="02020603050405020304" pitchFamily="18" charset="0"/>
              </a:rPr>
              <a:t>Mamdani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050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71600" y="1058254"/>
            <a:ext cx="7416824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Формально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Мамдани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 быть определен следующим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образом: </a:t>
            </a:r>
          </a:p>
          <a:p>
            <a:pPr marL="342900" lvl="0" indent="-34290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базы правил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нечеткого вывода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alt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Фаззификация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входных переменных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Каждому значению отдельной входной переменной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ставится в соответствие значение функции принадлежности соответствующего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терма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входной лингвистической переменной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alt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μ</a:t>
            </a:r>
            <a:r>
              <a:rPr lang="ru-RU" alt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...,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altLang="ru-RU" sz="2000" baseline="30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где μ</a:t>
            </a:r>
            <a:r>
              <a:rPr lang="ru-RU" alt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...,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altLang="ru-RU" sz="2000" baseline="30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функции принадлежности для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переменной </a:t>
            </a:r>
            <a:r>
              <a:rPr lang="ru-RU" alt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Агрегирование </a:t>
            </a:r>
            <a:r>
              <a:rPr lang="ru-RU" alt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подусловий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нечетких правилах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продукций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нахождения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истинности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каждого из правил нечетких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продукций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 парные нечеткие логические операции. Те правила, степень истинности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условий которых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отлична от нуля, считаются активными и используются для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дальнейших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5626" y="620688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Алгоритм </a:t>
            </a:r>
            <a:r>
              <a:rPr lang="ru-RU" altLang="ru-RU" sz="2400" b="1" dirty="0" err="1">
                <a:latin typeface="+mn-lt"/>
                <a:cs typeface="Times New Roman" panose="02020603050405020304" pitchFamily="18" charset="0"/>
              </a:rPr>
              <a:t>Мамдани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ru-RU" altLang="ru-RU" sz="2400" b="1" dirty="0" err="1">
                <a:latin typeface="+mn-lt"/>
                <a:cs typeface="Times New Roman" panose="02020603050405020304" pitchFamily="18" charset="0"/>
              </a:rPr>
              <a:t>Mamdani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250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7594" y="1082353"/>
            <a:ext cx="741682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alt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подзаключений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нечетких правилах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продукций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сокращения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 вывода учитываются только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активные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нечетких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продукций.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Текущее значение функции соответствия выходной переменной (правые части правил) не может превышать истинности предпосылки (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свойство импликации).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Это позволяет построить из каждого из нечётких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множеств</a:t>
            </a:r>
            <a:r>
              <a:rPr lang="ru-RU" sz="20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новые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множества,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отсечением «верхушек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r>
              <a:rPr lang="ru-RU" sz="20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уровнями истинности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µ.</a:t>
            </a:r>
            <a:endParaRPr lang="ru-RU" altLang="ru-RU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Аккумуляция заключений нечетких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продукций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по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формуле для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объединения нечетких множеств, соответствующих термам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подзаключений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относящихся к одним и тем же выходным лингвистическим переменным. </a:t>
            </a: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alt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Дефаззификация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выходных переменных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Традиционно используется метод центра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тяжести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метод центра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площади. 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5626" y="620688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Алгоритм </a:t>
            </a:r>
            <a:r>
              <a:rPr lang="ru-RU" altLang="ru-RU" sz="2400" b="1" dirty="0" err="1">
                <a:latin typeface="+mn-lt"/>
                <a:cs typeface="Times New Roman" panose="02020603050405020304" pitchFamily="18" charset="0"/>
              </a:rPr>
              <a:t>Мамдани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ru-RU" altLang="ru-RU" sz="2400" b="1" dirty="0" err="1">
                <a:latin typeface="+mn-lt"/>
                <a:cs typeface="Times New Roman" panose="02020603050405020304" pitchFamily="18" charset="0"/>
              </a:rPr>
              <a:t>Mamdani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300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115616" y="1082353"/>
                <a:ext cx="7020780" cy="4939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eaLnBrk="0" hangingPunct="0">
                  <a:spcAft>
                    <a:spcPts val="600"/>
                  </a:spcAft>
                </a:pP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Алгоритм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Цукамото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применяют только для монотонных функций </a:t>
                </a:r>
                <a:r>
                  <a:rPr lang="ru-RU" altLang="ru-RU" sz="20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принодлежности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выходного параметра, поэтому этот алгоритм не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универсален. Первые шаги аналогичны шагам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алгоритме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Мамдани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однако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алгоритм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Цукамото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 предполагает наличия терма «среднее» для выходного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универсума 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из-за возникающей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немонотонности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altLang="ru-RU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0" hangingPunct="0">
                  <a:spcAft>
                    <a:spcPts val="600"/>
                  </a:spcAft>
                </a:pPr>
                <a:r>
                  <a:rPr lang="ru-RU" alt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Активизация </a:t>
                </a:r>
                <a:r>
                  <a:rPr lang="ru-RU" altLang="ru-RU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подзаключений</a:t>
                </a:r>
                <a:r>
                  <a:rPr lang="ru-RU" alt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нечетких правилах продукций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Осуществляется аналогично алгоритму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Мамдани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после чего находятся четкие значения всех выходных лингвистических переменных в каждом из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подзаключений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активных правил нечетких продукций. В этом случае значение выходной лингвистической переменной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ru-RU" altLang="ru-RU" sz="20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каждом из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подзаключений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находится как решение уравнения: </a:t>
                </a:r>
              </a:p>
              <a:p>
                <a:pPr lvl="0" algn="ctr" eaLnBrk="0" hangingPunct="0">
                  <a:spcAft>
                    <a:spcPts val="600"/>
                  </a:spcAft>
                </a:pPr>
                <a:r>
                  <a:rPr lang="ru-RU" altLang="ru-RU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altLang="ru-RU" sz="2000" b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μ(</a:t>
                </a:r>
                <a:r>
                  <a:rPr lang="ru-RU" altLang="ru-RU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ru-RU" altLang="ru-RU" sz="2000" b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alt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(</a:t>
                </a:r>
                <a14:m>
                  <m:oMath xmlns:m="http://schemas.openxmlformats.org/officeDocument/2006/math">
                    <m:r>
                      <a:rPr lang="en-US" altLang="ru-R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ru-R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altLang="ru-RU" sz="20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sz="20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𝛜</m:t>
                    </m:r>
                  </m:oMath>
                </a14:m>
                <a:r>
                  <a:rPr lang="en-US" alt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{1, 2, … , q}</a:t>
                </a:r>
                <a:r>
                  <a:rPr lang="ru-RU" alt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</a:p>
              <a:p>
                <a:pPr lvl="0" algn="just" eaLnBrk="0" hangingPunct="0">
                  <a:spcAft>
                    <a:spcPts val="600"/>
                  </a:spcAft>
                </a:pP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q — общее количество </a:t>
                </a:r>
                <a:r>
                  <a:rPr lang="ru-RU" alt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подзаключений</a:t>
                </a:r>
                <a:r>
                  <a:rPr lang="ru-RU" alt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базе правил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alt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082353"/>
                <a:ext cx="7020780" cy="4939814"/>
              </a:xfrm>
              <a:prstGeom prst="rect">
                <a:avLst/>
              </a:prstGeom>
              <a:blipFill rotWithShape="0">
                <a:blip r:embed="rId2"/>
                <a:stretch>
                  <a:fillRect l="-868" t="-247" r="-955" b="-20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5626" y="620688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4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Цукамото</a:t>
            </a:r>
            <a:r>
              <a:rPr lang="ru-RU" alt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Tsukamoto</a:t>
            </a:r>
            <a:r>
              <a:rPr lang="ru-RU" alt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1196752"/>
            <a:ext cx="7020780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Aft>
                <a:spcPts val="600"/>
              </a:spcAft>
            </a:pP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Аккумуляция заключений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нечетких правил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продукций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Фактически отсутствует, поскольку расчеты осуществляются с обычными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действительными числами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0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Дефаззификация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выходных переменных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Используется модифицированный вариант в форме метода центра тяжести для одноточечных множеств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hangingPunct="0">
              <a:spcAft>
                <a:spcPts val="600"/>
              </a:spcAft>
            </a:pPr>
            <a:endParaRPr lang="en-US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en-US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endParaRPr lang="en-US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общее количество активных правил нечетких продукций, в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подзаключениях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которых присутствует выходная лингвистическая переменная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1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5626" y="620688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4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Цукамото</a:t>
            </a: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Tsukamoto</a:t>
            </a: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63888" y="3429000"/>
                <a:ext cx="2933805" cy="765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800" dirty="0" smtClean="0"/>
                  <a:t>,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429000"/>
                <a:ext cx="2933805" cy="765531"/>
              </a:xfrm>
              <a:prstGeom prst="rect">
                <a:avLst/>
              </a:prstGeom>
              <a:blipFill rotWithShape="0">
                <a:blip r:embed="rId2"/>
                <a:stretch>
                  <a:fillRect l="-208" b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7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584" y="1107738"/>
            <a:ext cx="756084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Сугено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предложенный </a:t>
            </a:r>
            <a:r>
              <a:rPr lang="ru-RU" alt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Сугено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Такаги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применяется, когда известна не форма функции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принадлежности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выходного параметра, а весовые коэффициенты, через которые входные параметры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влияют на результат.</a:t>
            </a:r>
          </a:p>
          <a:p>
            <a:pPr algn="just" eaLnBrk="0" hangingPunct="0">
              <a:spcAft>
                <a:spcPts val="600"/>
              </a:spcAft>
            </a:pP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отличие от алгоритма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Мамдани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алгоритме </a:t>
            </a:r>
            <a:r>
              <a:rPr lang="ru-RU" alt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Сугено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 правила, содержащие дизъюнкции в левых частях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(при агрегировании для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нахождения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степеней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истинности используется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altLang="ru-RU" sz="17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-конъюнкции).</a:t>
            </a:r>
            <a:endParaRPr lang="ru-RU" altLang="ru-RU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Aft>
                <a:spcPts val="600"/>
              </a:spcAft>
            </a:pP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определяются с учетом весовых коэффициентов.</a:t>
            </a:r>
          </a:p>
          <a:p>
            <a:pPr algn="just" eaLnBrk="0" hangingPunct="0">
              <a:spcAft>
                <a:spcPts val="600"/>
              </a:spcAft>
            </a:pPr>
            <a:r>
              <a:rPr lang="ru-RU" altLang="ru-RU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Дефаззификация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выполняется аналогично данному этапу в алгоритме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Цукамото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Aft>
                <a:spcPts val="600"/>
              </a:spcAft>
            </a:pP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для алгоритма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Сугено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неизвестны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весовые коэффициенты,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тогда экспериментально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изменяют каждый входной параметр по отдельности, зафиксировав остальные, и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изучают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изменяется выходной параметр.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определяется 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интервал, в котором изменение выходного параметра можно аппроксимировать линейной зависимостью от входного параметра в пределах приемлемой погрешности. Этот </a:t>
            </a:r>
            <a:r>
              <a:rPr lang="ru-RU" altLang="ru-RU" sz="17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-ый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интервал образует одно из подмножеств </a:t>
            </a:r>
            <a:r>
              <a:rPr lang="ru-RU" altLang="ru-RU" sz="17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7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параметра </a:t>
            </a:r>
            <a:r>
              <a:rPr lang="ru-RU" altLang="ru-RU" sz="17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так далее для остальных параметров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5626" y="620688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4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Сугено</a:t>
            </a: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Sugeno</a:t>
            </a: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586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Нечеткое множество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Более строго, </a:t>
            </a:r>
            <a:r>
              <a:rPr lang="ru-RU" b="1" i="1" dirty="0"/>
              <a:t>нечетким множеством</a:t>
            </a:r>
            <a:r>
              <a:rPr lang="ru-RU" dirty="0"/>
              <a:t> </a:t>
            </a:r>
            <a:r>
              <a:rPr lang="en-US" dirty="0"/>
              <a:t>A </a:t>
            </a:r>
            <a:r>
              <a:rPr lang="ru-RU" dirty="0"/>
              <a:t>называется совокупность пар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ru-RU" dirty="0"/>
              <a:t>={&lt;</a:t>
            </a:r>
            <a:r>
              <a:rPr lang="en-US" dirty="0"/>
              <a:t>x</a:t>
            </a:r>
            <a:r>
              <a:rPr lang="ru-RU" dirty="0"/>
              <a:t>, </a:t>
            </a:r>
            <a:r>
              <a:rPr lang="en-US" dirty="0" err="1"/>
              <a:t>μ</a:t>
            </a:r>
            <a:r>
              <a:rPr lang="en-US" baseline="-25000" dirty="0" err="1"/>
              <a:t>A</a:t>
            </a:r>
            <a:r>
              <a:rPr lang="ru-RU" dirty="0"/>
              <a:t>(</a:t>
            </a:r>
            <a:r>
              <a:rPr lang="en-US" dirty="0"/>
              <a:t>x</a:t>
            </a:r>
            <a:r>
              <a:rPr lang="ru-RU" dirty="0"/>
              <a:t>)&gt;| </a:t>
            </a:r>
            <a:r>
              <a:rPr lang="en-US" dirty="0"/>
              <a:t>x</a:t>
            </a:r>
            <a:r>
              <a:rPr lang="ru-RU" dirty="0"/>
              <a:t>∈</a:t>
            </a:r>
            <a:r>
              <a:rPr lang="en-US" dirty="0"/>
              <a:t>U</a:t>
            </a:r>
            <a:r>
              <a:rPr lang="ru-RU" dirty="0"/>
              <a:t>}, </a:t>
            </a:r>
          </a:p>
          <a:p>
            <a:pPr marL="457200" lvl="1" indent="0">
              <a:buNone/>
            </a:pPr>
            <a:r>
              <a:rPr lang="ru-RU" dirty="0"/>
              <a:t>где μ</a:t>
            </a:r>
            <a:r>
              <a:rPr lang="en-US" baseline="-25000" dirty="0"/>
              <a:t>A</a:t>
            </a:r>
            <a:r>
              <a:rPr lang="en-US" dirty="0"/>
              <a:t> </a:t>
            </a:r>
            <a:r>
              <a:rPr lang="ru-RU" dirty="0"/>
              <a:t>— функция принадлежности, т.е. μ</a:t>
            </a:r>
            <a:r>
              <a:rPr lang="en-US" baseline="-25000" dirty="0"/>
              <a:t>A</a:t>
            </a:r>
            <a:r>
              <a:rPr lang="en-US" dirty="0"/>
              <a:t> </a:t>
            </a:r>
            <a:r>
              <a:rPr lang="ru-RU" dirty="0"/>
              <a:t>: </a:t>
            </a:r>
            <a:r>
              <a:rPr lang="en-US" dirty="0"/>
              <a:t>U</a:t>
            </a:r>
            <a:r>
              <a:rPr lang="ru-RU" dirty="0"/>
              <a:t>→[0, 1].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1263824"/>
            <a:ext cx="7020780" cy="4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Ларсена применяется в тех же случаях, что и алгоритм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Мамдани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алгоритме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Ларсена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нечеткая импликация моделируется с использованием оператора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умножения. </a:t>
            </a:r>
          </a:p>
          <a:p>
            <a:pPr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ряде случаев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оказывается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точнее алгоритма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Мамдани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(при немонотонных входных нечётких множествах), но требует больше операций умножения.</a:t>
            </a:r>
          </a:p>
          <a:p>
            <a:pPr algn="just" eaLnBrk="0" hangingPunct="0">
              <a:spcAft>
                <a:spcPts val="600"/>
              </a:spcAft>
            </a:pPr>
            <a:r>
              <a:rPr lang="ru-RU" alt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Фаззификация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выполняется аналогично алгоритму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Мамдани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Алгебраическое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понижение значности частных выходных нечётких множеств путём умножения каждого из них на уровни отсечения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µ.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образуются уменьшенные копии частных выходных нечётких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множеств.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Остальные этапы выполняются аналогично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алгоритму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Мамдани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5626" y="620688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Aft>
                <a:spcPts val="600"/>
              </a:spcAft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Ларсена (</a:t>
            </a:r>
            <a:r>
              <a:rPr lang="ru-RU" altLang="ru-RU" sz="24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Larsen</a:t>
            </a: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750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U={a, b, c, d, e}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</a:t>
            </a:r>
            <a:r>
              <a:rPr lang="ru-RU" dirty="0"/>
              <a:t>={&lt;</a:t>
            </a:r>
            <a:r>
              <a:rPr lang="en-US" dirty="0"/>
              <a:t>a</a:t>
            </a:r>
            <a:r>
              <a:rPr lang="ru-RU" dirty="0"/>
              <a:t>, 0&gt;, &lt;</a:t>
            </a:r>
            <a:r>
              <a:rPr lang="en-US" dirty="0"/>
              <a:t>b</a:t>
            </a:r>
            <a:r>
              <a:rPr lang="ru-RU" dirty="0"/>
              <a:t>, 0.1&gt;, &lt;</a:t>
            </a:r>
            <a:r>
              <a:rPr lang="en-US" dirty="0"/>
              <a:t>c</a:t>
            </a:r>
            <a:r>
              <a:rPr lang="ru-RU" dirty="0"/>
              <a:t>, 0.5&gt;, &lt;</a:t>
            </a:r>
            <a:r>
              <a:rPr lang="en-US" dirty="0"/>
              <a:t>d</a:t>
            </a:r>
            <a:r>
              <a:rPr lang="ru-RU" dirty="0"/>
              <a:t>, 0.9&gt;, &lt;</a:t>
            </a:r>
            <a:r>
              <a:rPr lang="en-US" dirty="0"/>
              <a:t>e</a:t>
            </a:r>
            <a:r>
              <a:rPr lang="ru-RU" dirty="0"/>
              <a:t>, 1&gt; }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ru-RU" dirty="0"/>
              <a:t>не принадлежит множеству </a:t>
            </a:r>
            <a:r>
              <a:rPr lang="en-US" dirty="0"/>
              <a:t>A</a:t>
            </a:r>
            <a:r>
              <a:rPr lang="ru-RU" dirty="0"/>
              <a:t>, </a:t>
            </a:r>
          </a:p>
          <a:p>
            <a:pPr>
              <a:lnSpc>
                <a:spcPct val="90000"/>
              </a:lnSpc>
            </a:pPr>
            <a:r>
              <a:rPr lang="en-US" dirty="0"/>
              <a:t>b </a:t>
            </a:r>
            <a:r>
              <a:rPr lang="ru-RU" dirty="0"/>
              <a:t>принадлежит ему в малой степени, </a:t>
            </a:r>
          </a:p>
          <a:p>
            <a:pPr>
              <a:lnSpc>
                <a:spcPct val="90000"/>
              </a:lnSpc>
            </a:pPr>
            <a:r>
              <a:rPr lang="en-US" dirty="0"/>
              <a:t>c </a:t>
            </a:r>
            <a:r>
              <a:rPr lang="ru-RU" dirty="0"/>
              <a:t>более или менее принадлежит,</a:t>
            </a:r>
          </a:p>
          <a:p>
            <a:pPr>
              <a:lnSpc>
                <a:spcPct val="90000"/>
              </a:lnSpc>
            </a:pPr>
            <a:r>
              <a:rPr lang="en-US" dirty="0"/>
              <a:t>d </a:t>
            </a:r>
            <a:r>
              <a:rPr lang="ru-RU" dirty="0"/>
              <a:t>принадлежит в значительной степени,</a:t>
            </a:r>
          </a:p>
          <a:p>
            <a:pPr>
              <a:lnSpc>
                <a:spcPct val="90000"/>
              </a:lnSpc>
            </a:pPr>
            <a:r>
              <a:rPr lang="en-US" dirty="0"/>
              <a:t>e </a:t>
            </a:r>
            <a:r>
              <a:rPr lang="ru-RU" dirty="0"/>
              <a:t>является элементом множества </a:t>
            </a:r>
            <a:r>
              <a:rPr lang="en-US" dirty="0"/>
              <a:t>A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Лингвистическая переменная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/>
              <a:t>Лингвистическую переменную</a:t>
            </a:r>
            <a:r>
              <a:rPr lang="ru-RU" dirty="0"/>
              <a:t> можно определить как переменную, значениями которой являются не числа, а слова или предложения естественного (или формального) языка.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1128</TotalTime>
  <Words>2869</Words>
  <Application>Microsoft Office PowerPoint</Application>
  <PresentationFormat>Экран (4:3)</PresentationFormat>
  <Paragraphs>336</Paragraphs>
  <Slides>70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9" baseType="lpstr">
      <vt:lpstr>Arial</vt:lpstr>
      <vt:lpstr>Cambria Math</vt:lpstr>
      <vt:lpstr>Garamond</vt:lpstr>
      <vt:lpstr>Lucida Sans Unicode</vt:lpstr>
      <vt:lpstr>Symbol</vt:lpstr>
      <vt:lpstr>Times New Roman</vt:lpstr>
      <vt:lpstr>Wingdings</vt:lpstr>
      <vt:lpstr>Натуральные материалы</vt:lpstr>
      <vt:lpstr>Формула</vt:lpstr>
      <vt:lpstr>Нечеткие множества и нечеткая логика</vt:lpstr>
      <vt:lpstr>Термин "нечеткая логика"</vt:lpstr>
      <vt:lpstr>Термин "нечеткая логика"</vt:lpstr>
      <vt:lpstr>Характеристическая функция</vt:lpstr>
      <vt:lpstr>Функция принадлежности</vt:lpstr>
      <vt:lpstr>Функция принадлежности</vt:lpstr>
      <vt:lpstr>Нечеткое множество</vt:lpstr>
      <vt:lpstr>Пример</vt:lpstr>
      <vt:lpstr>Лингвистическая переменная</vt:lpstr>
      <vt:lpstr>Пример</vt:lpstr>
      <vt:lpstr>«молодой»</vt:lpstr>
      <vt:lpstr>Недостатки нечетких систем</vt:lpstr>
      <vt:lpstr>Терм-множество</vt:lpstr>
      <vt:lpstr>Пример</vt:lpstr>
      <vt:lpstr>Строгое определение</vt:lpstr>
      <vt:lpstr>Пример</vt:lpstr>
      <vt:lpstr>Пример</vt:lpstr>
      <vt:lpstr>Презентация PowerPoint</vt:lpstr>
      <vt:lpstr>Носитель и высота</vt:lpstr>
      <vt:lpstr>Нормальное нечеткое множество</vt:lpstr>
      <vt:lpstr>Презентация PowerPoint</vt:lpstr>
      <vt:lpstr>Презентация PowerPoint</vt:lpstr>
      <vt:lpstr>Ядро</vt:lpstr>
      <vt:lpstr>Срез</vt:lpstr>
      <vt:lpstr>Пример</vt:lpstr>
      <vt:lpstr>Точка перехода</vt:lpstr>
      <vt:lpstr>Четкое множество</vt:lpstr>
      <vt:lpstr>Выпуклое множество</vt:lpstr>
      <vt:lpstr>Пример</vt:lpstr>
      <vt:lpstr>Операции</vt:lpstr>
      <vt:lpstr>Пример</vt:lpstr>
      <vt:lpstr>Презентация PowerPoint</vt:lpstr>
      <vt:lpstr>Презентация PowerPoint</vt:lpstr>
      <vt:lpstr>Презентация PowerPoint</vt:lpstr>
      <vt:lpstr>Треугольная норма</vt:lpstr>
      <vt:lpstr>Пересечение</vt:lpstr>
      <vt:lpstr>Треугольная конорма</vt:lpstr>
      <vt:lpstr>Объединение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автоматов</dc:title>
  <dc:creator>bertrisse</dc:creator>
  <cp:lastModifiedBy>Павел Р. Варшавский</cp:lastModifiedBy>
  <cp:revision>89</cp:revision>
  <dcterms:created xsi:type="dcterms:W3CDTF">2012-05-11T17:37:59Z</dcterms:created>
  <dcterms:modified xsi:type="dcterms:W3CDTF">2017-10-04T06:27:46Z</dcterms:modified>
</cp:coreProperties>
</file>