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571903-CDB7-4AEA-989F-6A30E5FC6F61}" type="datetimeFigureOut">
              <a:rPr lang="ru-RU" smtClean="0"/>
              <a:t>08.06.2016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CDB236-BE5C-413A-A2AC-66ADD7DA8C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84462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571903-CDB7-4AEA-989F-6A30E5FC6F61}" type="datetimeFigureOut">
              <a:rPr lang="ru-RU" smtClean="0"/>
              <a:t>08.06.2016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CDB236-BE5C-413A-A2AC-66ADD7DA8C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78519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571903-CDB7-4AEA-989F-6A30E5FC6F61}" type="datetimeFigureOut">
              <a:rPr lang="ru-RU" smtClean="0"/>
              <a:t>08.06.2016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CDB236-BE5C-413A-A2AC-66ADD7DA8C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7437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>
  <p:cSld name="Заголовок и объект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229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3938588"/>
            <a:ext cx="8229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58556C30-AAE5-4F59-876B-7ACCB4315003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6871070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571903-CDB7-4AEA-989F-6A30E5FC6F61}" type="datetimeFigureOut">
              <a:rPr lang="ru-RU" smtClean="0"/>
              <a:t>08.06.2016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CDB236-BE5C-413A-A2AC-66ADD7DA8C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23106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571903-CDB7-4AEA-989F-6A30E5FC6F61}" type="datetimeFigureOut">
              <a:rPr lang="ru-RU" smtClean="0"/>
              <a:t>08.06.2016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CDB236-BE5C-413A-A2AC-66ADD7DA8C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98173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571903-CDB7-4AEA-989F-6A30E5FC6F61}" type="datetimeFigureOut">
              <a:rPr lang="ru-RU" smtClean="0"/>
              <a:t>08.06.2016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CDB236-BE5C-413A-A2AC-66ADD7DA8C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86965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571903-CDB7-4AEA-989F-6A30E5FC6F61}" type="datetimeFigureOut">
              <a:rPr lang="ru-RU" smtClean="0"/>
              <a:t>08.06.2016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CDB236-BE5C-413A-A2AC-66ADD7DA8C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7261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571903-CDB7-4AEA-989F-6A30E5FC6F61}" type="datetimeFigureOut">
              <a:rPr lang="ru-RU" smtClean="0"/>
              <a:t>08.06.2016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CDB236-BE5C-413A-A2AC-66ADD7DA8C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76704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571903-CDB7-4AEA-989F-6A30E5FC6F61}" type="datetimeFigureOut">
              <a:rPr lang="ru-RU" smtClean="0"/>
              <a:t>08.06.2016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CDB236-BE5C-413A-A2AC-66ADD7DA8C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64968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571903-CDB7-4AEA-989F-6A30E5FC6F61}" type="datetimeFigureOut">
              <a:rPr lang="ru-RU" smtClean="0"/>
              <a:t>08.06.2016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CDB236-BE5C-413A-A2AC-66ADD7DA8C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08486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571903-CDB7-4AEA-989F-6A30E5FC6F61}" type="datetimeFigureOut">
              <a:rPr lang="ru-RU" smtClean="0"/>
              <a:t>08.06.2016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CDB236-BE5C-413A-A2AC-66ADD7DA8C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8267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571903-CDB7-4AEA-989F-6A30E5FC6F61}" type="datetimeFigureOut">
              <a:rPr lang="ru-RU" smtClean="0"/>
              <a:t>08.06.2016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CDB236-BE5C-413A-A2AC-66ADD7DA8C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58287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700808"/>
            <a:ext cx="7772400" cy="1470025"/>
          </a:xfrm>
        </p:spPr>
        <p:txBody>
          <a:bodyPr/>
          <a:lstStyle/>
          <a:p>
            <a:r>
              <a:rPr lang="ru-RU" dirty="0" smtClean="0"/>
              <a:t>Лекция 8. Системы автономной аутентификации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3284984"/>
            <a:ext cx="9144000" cy="3573016"/>
          </a:xfrm>
        </p:spPr>
        <p:txBody>
          <a:bodyPr/>
          <a:lstStyle/>
          <a:p>
            <a:pPr marL="609600" indent="-609600" algn="l">
              <a:buFont typeface="Wingdings" pitchFamily="2" charset="2"/>
              <a:buAutoNum type="arabicPeriod"/>
            </a:pPr>
            <a:r>
              <a:rPr lang="ru-RU" altLang="ru-RU" dirty="0" smtClean="0">
                <a:solidFill>
                  <a:schemeClr val="tx1"/>
                </a:solidFill>
              </a:rPr>
              <a:t>Использование асимметричной криптографии в системах аутентификации.</a:t>
            </a:r>
          </a:p>
          <a:p>
            <a:pPr marL="609600" indent="-609600" algn="l">
              <a:buFont typeface="Wingdings" pitchFamily="2" charset="2"/>
              <a:buAutoNum type="arabicPeriod"/>
            </a:pPr>
            <a:r>
              <a:rPr lang="ru-RU" altLang="ru-RU" dirty="0" smtClean="0">
                <a:solidFill>
                  <a:schemeClr val="tx1"/>
                </a:solidFill>
              </a:rPr>
              <a:t>Протоколы аутентификации на основе асимметричной криптографии.</a:t>
            </a:r>
          </a:p>
          <a:p>
            <a:pPr marL="609600" indent="-609600" algn="l">
              <a:buFont typeface="Wingdings" pitchFamily="2" charset="2"/>
              <a:buAutoNum type="arabicPeriod"/>
            </a:pPr>
            <a:r>
              <a:rPr lang="ru-RU" altLang="ru-RU" dirty="0" smtClean="0">
                <a:solidFill>
                  <a:schemeClr val="tx1"/>
                </a:solidFill>
              </a:rPr>
              <a:t>Протокол </a:t>
            </a:r>
            <a:r>
              <a:rPr lang="en-US" altLang="ru-RU" dirty="0" smtClean="0">
                <a:solidFill>
                  <a:schemeClr val="tx1"/>
                </a:solidFill>
              </a:rPr>
              <a:t>SSL.</a:t>
            </a:r>
            <a:endParaRPr lang="ru-RU" altLang="ru-RU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9282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txBody>
          <a:bodyPr/>
          <a:lstStyle/>
          <a:p>
            <a:r>
              <a:rPr lang="ru-RU" altLang="ru-RU" sz="4000" dirty="0"/>
              <a:t>Модификация модели «рукопожатия»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4382195"/>
            <a:ext cx="9144000" cy="2475805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altLang="ru-RU" dirty="0"/>
              <a:t>Можно отказаться от использования сервера аутентификации.</a:t>
            </a:r>
          </a:p>
          <a:p>
            <a:pPr>
              <a:buFont typeface="Wingdings" pitchFamily="2" charset="2"/>
              <a:buNone/>
            </a:pPr>
            <a:r>
              <a:rPr lang="ru-RU" altLang="ru-RU" dirty="0"/>
              <a:t>Вместо случайного </a:t>
            </a:r>
            <a:r>
              <a:rPr lang="en-US" altLang="ru-RU" dirty="0"/>
              <a:t>X </a:t>
            </a:r>
            <a:r>
              <a:rPr lang="ru-RU" altLang="ru-RU" dirty="0"/>
              <a:t>можно шифровать показания таймера (но требуется синхронизация часов).</a:t>
            </a:r>
          </a:p>
        </p:txBody>
      </p:sp>
      <p:sp>
        <p:nvSpPr>
          <p:cNvPr id="14340" name="Text Box 4"/>
          <p:cNvSpPr txBox="1">
            <a:spLocks noChangeArrowheads="1"/>
          </p:cNvSpPr>
          <p:nvPr/>
        </p:nvSpPr>
        <p:spPr bwMode="auto">
          <a:xfrm>
            <a:off x="250825" y="1341438"/>
            <a:ext cx="1266693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800" dirty="0"/>
              <a:t>Клиент</a:t>
            </a:r>
          </a:p>
        </p:txBody>
      </p:sp>
      <p:sp>
        <p:nvSpPr>
          <p:cNvPr id="14341" name="Text Box 5"/>
          <p:cNvSpPr txBox="1">
            <a:spLocks noChangeArrowheads="1"/>
          </p:cNvSpPr>
          <p:nvPr/>
        </p:nvSpPr>
        <p:spPr bwMode="auto">
          <a:xfrm>
            <a:off x="0" y="2997200"/>
            <a:ext cx="2396490" cy="1384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rIns="0">
            <a:spAutoFit/>
          </a:bodyPr>
          <a:lstStyle/>
          <a:p>
            <a:r>
              <a:rPr lang="ru-RU" altLang="ru-RU" sz="2800" dirty="0"/>
              <a:t>Пользователь</a:t>
            </a:r>
            <a:br>
              <a:rPr lang="ru-RU" altLang="ru-RU" sz="2800" dirty="0"/>
            </a:br>
            <a:r>
              <a:rPr lang="ru-RU" altLang="ru-RU" sz="2800" dirty="0"/>
              <a:t>с парой ключей</a:t>
            </a:r>
            <a:br>
              <a:rPr lang="ru-RU" altLang="ru-RU" sz="2800" dirty="0"/>
            </a:br>
            <a:r>
              <a:rPr lang="ru-RU" altLang="ru-RU" sz="2800" dirty="0"/>
              <a:t>(</a:t>
            </a:r>
            <a:r>
              <a:rPr lang="en-US" altLang="ru-RU" sz="2800" dirty="0"/>
              <a:t>SK,PK)</a:t>
            </a:r>
            <a:endParaRPr lang="ru-RU" altLang="ru-RU" sz="2800" dirty="0"/>
          </a:p>
        </p:txBody>
      </p:sp>
      <p:sp>
        <p:nvSpPr>
          <p:cNvPr id="14342" name="Line 6"/>
          <p:cNvSpPr>
            <a:spLocks noChangeShapeType="1"/>
          </p:cNvSpPr>
          <p:nvPr/>
        </p:nvSpPr>
        <p:spPr bwMode="auto">
          <a:xfrm flipV="1">
            <a:off x="827088" y="1773238"/>
            <a:ext cx="0" cy="1081087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343" name="Text Box 7"/>
          <p:cNvSpPr txBox="1">
            <a:spLocks noChangeArrowheads="1"/>
          </p:cNvSpPr>
          <p:nvPr/>
        </p:nvSpPr>
        <p:spPr bwMode="auto">
          <a:xfrm>
            <a:off x="6424613" y="1647825"/>
            <a:ext cx="128112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800" dirty="0"/>
              <a:t>Сервер</a:t>
            </a:r>
          </a:p>
        </p:txBody>
      </p:sp>
      <p:sp>
        <p:nvSpPr>
          <p:cNvPr id="14344" name="Text Box 8"/>
          <p:cNvSpPr txBox="1">
            <a:spLocks noChangeArrowheads="1"/>
          </p:cNvSpPr>
          <p:nvPr/>
        </p:nvSpPr>
        <p:spPr bwMode="auto">
          <a:xfrm>
            <a:off x="7504832" y="2276475"/>
            <a:ext cx="1639168" cy="1384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ru-RU" altLang="ru-RU" sz="2800" dirty="0"/>
              <a:t>БД</a:t>
            </a:r>
            <a:br>
              <a:rPr lang="ru-RU" altLang="ru-RU" sz="2800" dirty="0"/>
            </a:br>
            <a:r>
              <a:rPr lang="ru-RU" altLang="ru-RU" sz="2800" dirty="0"/>
              <a:t>открытых</a:t>
            </a:r>
            <a:br>
              <a:rPr lang="ru-RU" altLang="ru-RU" sz="2800" dirty="0"/>
            </a:br>
            <a:r>
              <a:rPr lang="ru-RU" altLang="ru-RU" sz="2800" dirty="0"/>
              <a:t>ключей</a:t>
            </a:r>
          </a:p>
        </p:txBody>
      </p:sp>
      <p:sp>
        <p:nvSpPr>
          <p:cNvPr id="14345" name="Line 9"/>
          <p:cNvSpPr>
            <a:spLocks noChangeShapeType="1"/>
          </p:cNvSpPr>
          <p:nvPr/>
        </p:nvSpPr>
        <p:spPr bwMode="auto">
          <a:xfrm>
            <a:off x="7667625" y="2060575"/>
            <a:ext cx="360363" cy="576263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346" name="Text Box 10"/>
          <p:cNvSpPr txBox="1">
            <a:spLocks noChangeArrowheads="1"/>
          </p:cNvSpPr>
          <p:nvPr/>
        </p:nvSpPr>
        <p:spPr bwMode="auto">
          <a:xfrm>
            <a:off x="2051050" y="1436832"/>
            <a:ext cx="3591048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800" i="1" dirty="0"/>
              <a:t>1) случайный запрос </a:t>
            </a:r>
            <a:r>
              <a:rPr lang="en-US" altLang="ru-RU" sz="2800" i="1" dirty="0"/>
              <a:t>X</a:t>
            </a:r>
            <a:endParaRPr lang="ru-RU" altLang="ru-RU" sz="2800" i="1" dirty="0"/>
          </a:p>
        </p:txBody>
      </p:sp>
      <p:sp>
        <p:nvSpPr>
          <p:cNvPr id="14347" name="Line 11"/>
          <p:cNvSpPr>
            <a:spLocks noChangeShapeType="1"/>
          </p:cNvSpPr>
          <p:nvPr/>
        </p:nvSpPr>
        <p:spPr bwMode="auto">
          <a:xfrm flipH="1">
            <a:off x="1835150" y="1989138"/>
            <a:ext cx="4537075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348" name="Text Box 12"/>
          <p:cNvSpPr txBox="1">
            <a:spLocks noChangeArrowheads="1"/>
          </p:cNvSpPr>
          <p:nvPr/>
        </p:nvSpPr>
        <p:spPr bwMode="auto">
          <a:xfrm>
            <a:off x="2051050" y="2079625"/>
            <a:ext cx="2983509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ru-RU" sz="2800" i="1" dirty="0"/>
              <a:t>2) </a:t>
            </a:r>
            <a:r>
              <a:rPr lang="ru-RU" altLang="ru-RU" sz="2800" i="1" dirty="0"/>
              <a:t>отклик </a:t>
            </a:r>
            <a:r>
              <a:rPr lang="en-US" altLang="ru-RU" sz="2800" i="1" dirty="0"/>
              <a:t>Y=E</a:t>
            </a:r>
            <a:r>
              <a:rPr lang="en-US" altLang="ru-RU" sz="2800" b="1" i="1" baseline="-25000" dirty="0"/>
              <a:t>SK</a:t>
            </a:r>
            <a:r>
              <a:rPr lang="en-US" altLang="ru-RU" sz="2800" i="1" dirty="0"/>
              <a:t>(X)</a:t>
            </a:r>
            <a:endParaRPr lang="ru-RU" altLang="ru-RU" sz="2800" i="1" dirty="0"/>
          </a:p>
        </p:txBody>
      </p:sp>
      <p:sp>
        <p:nvSpPr>
          <p:cNvPr id="14349" name="Line 13"/>
          <p:cNvSpPr>
            <a:spLocks noChangeShapeType="1"/>
          </p:cNvSpPr>
          <p:nvPr/>
        </p:nvSpPr>
        <p:spPr bwMode="auto">
          <a:xfrm>
            <a:off x="1979613" y="2636838"/>
            <a:ext cx="4392612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350" name="Text Box 14"/>
          <p:cNvSpPr txBox="1">
            <a:spLocks noChangeArrowheads="1"/>
          </p:cNvSpPr>
          <p:nvPr/>
        </p:nvSpPr>
        <p:spPr bwMode="auto">
          <a:xfrm>
            <a:off x="6923720" y="3661470"/>
            <a:ext cx="220853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ru-RU" sz="2800" i="1" dirty="0"/>
              <a:t>3) X==D</a:t>
            </a:r>
            <a:r>
              <a:rPr lang="en-US" altLang="ru-RU" sz="2800" b="1" i="1" baseline="-25000" dirty="0"/>
              <a:t>PK</a:t>
            </a:r>
            <a:r>
              <a:rPr lang="en-US" altLang="ru-RU" sz="2800" i="1" dirty="0"/>
              <a:t>(Y)</a:t>
            </a:r>
            <a:endParaRPr lang="ru-RU" altLang="ru-RU" sz="2800" i="1" dirty="0"/>
          </a:p>
        </p:txBody>
      </p:sp>
      <p:sp>
        <p:nvSpPr>
          <p:cNvPr id="14351" name="Text Box 15"/>
          <p:cNvSpPr txBox="1">
            <a:spLocks noChangeArrowheads="1"/>
          </p:cNvSpPr>
          <p:nvPr/>
        </p:nvSpPr>
        <p:spPr bwMode="auto">
          <a:xfrm>
            <a:off x="2051050" y="2671186"/>
            <a:ext cx="5205464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ru-RU" sz="2800" i="1" dirty="0"/>
              <a:t>4) </a:t>
            </a:r>
            <a:r>
              <a:rPr lang="ru-RU" altLang="ru-RU" sz="2800" i="1" dirty="0"/>
              <a:t>результат аутентификации</a:t>
            </a:r>
          </a:p>
        </p:txBody>
      </p:sp>
      <p:sp>
        <p:nvSpPr>
          <p:cNvPr id="14352" name="Line 16"/>
          <p:cNvSpPr>
            <a:spLocks noChangeShapeType="1"/>
          </p:cNvSpPr>
          <p:nvPr/>
        </p:nvSpPr>
        <p:spPr bwMode="auto">
          <a:xfrm flipH="1">
            <a:off x="2051050" y="3284538"/>
            <a:ext cx="4321175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8770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0"/>
            <a:ext cx="8229600" cy="1139825"/>
          </a:xfrm>
        </p:spPr>
        <p:txBody>
          <a:bodyPr>
            <a:normAutofit fontScale="90000"/>
          </a:bodyPr>
          <a:lstStyle/>
          <a:p>
            <a:r>
              <a:rPr lang="ru-RU" altLang="ru-RU" sz="4000" dirty="0"/>
              <a:t>Модификация модели «рукопожатия»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268413"/>
            <a:ext cx="9144000" cy="5589587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altLang="ru-RU" dirty="0"/>
              <a:t>Вместо случайного запроса можно шифровать показания счетчика (не требуется синхронизация часов, но автономная аутентификация невозможна, т.к. сервер должен будет делиться данными о показаниях сервера с другими серверами).</a:t>
            </a:r>
          </a:p>
          <a:p>
            <a:pPr>
              <a:buFont typeface="Wingdings" pitchFamily="2" charset="2"/>
              <a:buNone/>
            </a:pPr>
            <a:r>
              <a:rPr lang="ru-RU" altLang="ru-RU" dirty="0"/>
              <a:t>Из-за риска атак на </a:t>
            </a:r>
            <a:r>
              <a:rPr lang="ru-RU" altLang="ru-RU" dirty="0" smtClean="0"/>
              <a:t>электронную подпись </a:t>
            </a:r>
            <a:r>
              <a:rPr lang="ru-RU" altLang="ru-RU" dirty="0"/>
              <a:t>нежелательно использовать свой личный ключ для шифрования полученных от других пользователей данных.</a:t>
            </a:r>
          </a:p>
        </p:txBody>
      </p:sp>
    </p:spTree>
    <p:extLst>
      <p:ext uri="{BB962C8B-B14F-4D97-AF65-F5344CB8AC3E}">
        <p14:creationId xmlns:p14="http://schemas.microsoft.com/office/powerpoint/2010/main" val="1666160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0"/>
            <a:ext cx="8229600" cy="1139825"/>
          </a:xfrm>
        </p:spPr>
        <p:txBody>
          <a:bodyPr/>
          <a:lstStyle/>
          <a:p>
            <a:r>
              <a:rPr lang="ru-RU" altLang="ru-RU" dirty="0"/>
              <a:t>Протокол </a:t>
            </a:r>
            <a:r>
              <a:rPr lang="en-US" altLang="ru-RU" dirty="0"/>
              <a:t>Lockout </a:t>
            </a:r>
            <a:r>
              <a:rPr lang="en-US" altLang="ru-RU" dirty="0" err="1"/>
              <a:t>Fortezza</a:t>
            </a:r>
            <a:endParaRPr lang="ru-RU" altLang="ru-RU" dirty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981075"/>
            <a:ext cx="9144000" cy="5876925"/>
          </a:xfrm>
        </p:spPr>
        <p:txBody>
          <a:bodyPr/>
          <a:lstStyle/>
          <a:p>
            <a:r>
              <a:rPr lang="en-US" altLang="ru-RU" dirty="0" err="1"/>
              <a:t>Fortezza</a:t>
            </a:r>
            <a:r>
              <a:rPr lang="en-US" altLang="ru-RU" dirty="0"/>
              <a:t> </a:t>
            </a:r>
            <a:r>
              <a:rPr lang="ru-RU" altLang="ru-RU" dirty="0"/>
              <a:t>– плата расширения ПК. </a:t>
            </a:r>
          </a:p>
          <a:p>
            <a:r>
              <a:rPr lang="ru-RU" altLang="ru-RU" dirty="0"/>
              <a:t>Реализованы алгоритмы </a:t>
            </a:r>
            <a:r>
              <a:rPr lang="ru-RU" altLang="ru-RU" dirty="0" smtClean="0"/>
              <a:t>электронной подписи </a:t>
            </a:r>
            <a:r>
              <a:rPr lang="en-US" altLang="ru-RU" dirty="0" smtClean="0"/>
              <a:t>DSA</a:t>
            </a:r>
            <a:r>
              <a:rPr lang="ru-RU" altLang="ru-RU" dirty="0" smtClean="0"/>
              <a:t> </a:t>
            </a:r>
            <a:r>
              <a:rPr lang="ru-RU" altLang="ru-RU" dirty="0"/>
              <a:t>(или </a:t>
            </a:r>
            <a:r>
              <a:rPr lang="en-US" altLang="ru-RU" dirty="0"/>
              <a:t>RSA) </a:t>
            </a:r>
            <a:r>
              <a:rPr lang="ru-RU" altLang="ru-RU" dirty="0"/>
              <a:t>и хеширования </a:t>
            </a:r>
            <a:r>
              <a:rPr lang="en-US" altLang="ru-RU" dirty="0"/>
              <a:t>SHA.</a:t>
            </a:r>
          </a:p>
          <a:p>
            <a:r>
              <a:rPr lang="ru-RU" altLang="ru-RU" dirty="0"/>
              <a:t>На сервере ЛВС этот протокол реализован </a:t>
            </a:r>
            <a:r>
              <a:rPr lang="ru-RU" altLang="ru-RU" dirty="0" smtClean="0"/>
              <a:t>межсетевым экраном.</a:t>
            </a:r>
            <a:endParaRPr lang="ru-RU" altLang="ru-RU" dirty="0"/>
          </a:p>
          <a:p>
            <a:r>
              <a:rPr lang="ru-RU" altLang="ru-RU" dirty="0"/>
              <a:t>Не требуется ввод от пользователя каких-либо данных.</a:t>
            </a:r>
          </a:p>
        </p:txBody>
      </p:sp>
    </p:spTree>
    <p:extLst>
      <p:ext uri="{BB962C8B-B14F-4D97-AF65-F5344CB8AC3E}">
        <p14:creationId xmlns:p14="http://schemas.microsoft.com/office/powerpoint/2010/main" val="673094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1139825"/>
          </a:xfrm>
        </p:spPr>
        <p:txBody>
          <a:bodyPr/>
          <a:lstStyle/>
          <a:p>
            <a:r>
              <a:rPr lang="ru-RU" altLang="ru-RU" dirty="0"/>
              <a:t>Протокол </a:t>
            </a:r>
            <a:r>
              <a:rPr lang="en-US" altLang="ru-RU" dirty="0"/>
              <a:t>Lockout </a:t>
            </a:r>
            <a:r>
              <a:rPr lang="en-US" altLang="ru-RU" dirty="0" err="1"/>
              <a:t>Fortezza</a:t>
            </a:r>
            <a:endParaRPr lang="ru-RU" altLang="ru-RU" dirty="0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4365625"/>
            <a:ext cx="9144000" cy="2492375"/>
          </a:xfrm>
        </p:spPr>
        <p:txBody>
          <a:bodyPr/>
          <a:lstStyle/>
          <a:p>
            <a:r>
              <a:rPr lang="ru-RU" altLang="ru-RU" sz="2800" dirty="0"/>
              <a:t>Возможна передача сигнала о работе </a:t>
            </a:r>
            <a:r>
              <a:rPr lang="en-US" altLang="ru-RU" sz="2800" dirty="0"/>
              <a:t>U </a:t>
            </a:r>
            <a:r>
              <a:rPr lang="ru-RU" altLang="ru-RU" sz="2800" dirty="0"/>
              <a:t>по принуждению (изменяется значение константы </a:t>
            </a:r>
            <a:r>
              <a:rPr lang="en-US" altLang="ru-RU" sz="2800" dirty="0"/>
              <a:t>C).</a:t>
            </a:r>
            <a:endParaRPr lang="ru-RU" altLang="ru-RU" sz="2800" dirty="0"/>
          </a:p>
          <a:p>
            <a:r>
              <a:rPr lang="ru-RU" altLang="ru-RU" sz="2800" dirty="0"/>
              <a:t>Для аутентификации </a:t>
            </a:r>
            <a:r>
              <a:rPr lang="en-US" altLang="ru-RU" sz="2800" dirty="0"/>
              <a:t>S </a:t>
            </a:r>
            <a:r>
              <a:rPr lang="ru-RU" altLang="ru-RU" sz="2800" dirty="0"/>
              <a:t>возможно дополнение к протоколу (на шаге 2 сообщение пересылается вместе с </a:t>
            </a:r>
            <a:r>
              <a:rPr lang="ru-RU" altLang="ru-RU" sz="2800" dirty="0" smtClean="0"/>
              <a:t>ЭП</a:t>
            </a:r>
            <a:r>
              <a:rPr lang="ru-RU" altLang="ru-RU" sz="2800" dirty="0"/>
              <a:t>, вычисленной с применением </a:t>
            </a:r>
            <a:r>
              <a:rPr lang="en-US" altLang="ru-RU" sz="2800" dirty="0"/>
              <a:t>C).</a:t>
            </a:r>
            <a:endParaRPr lang="ru-RU" altLang="ru-RU" sz="2800" dirty="0"/>
          </a:p>
        </p:txBody>
      </p:sp>
      <p:sp>
        <p:nvSpPr>
          <p:cNvPr id="17412" name="Text Box 4"/>
          <p:cNvSpPr txBox="1">
            <a:spLocks noChangeArrowheads="1"/>
          </p:cNvSpPr>
          <p:nvPr/>
        </p:nvSpPr>
        <p:spPr bwMode="auto">
          <a:xfrm>
            <a:off x="395288" y="2163803"/>
            <a:ext cx="1266693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800" dirty="0"/>
              <a:t>Клиент</a:t>
            </a:r>
          </a:p>
        </p:txBody>
      </p:sp>
      <p:sp>
        <p:nvSpPr>
          <p:cNvPr id="17413" name="Text Box 5"/>
          <p:cNvSpPr txBox="1">
            <a:spLocks noChangeArrowheads="1"/>
          </p:cNvSpPr>
          <p:nvPr/>
        </p:nvSpPr>
        <p:spPr bwMode="auto">
          <a:xfrm>
            <a:off x="-10407" y="881390"/>
            <a:ext cx="2627313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ru-RU" altLang="ru-RU" sz="2800" dirty="0"/>
              <a:t>Пользователь </a:t>
            </a:r>
            <a:r>
              <a:rPr lang="en-US" altLang="ru-RU" sz="2800" dirty="0"/>
              <a:t>U</a:t>
            </a:r>
            <a:endParaRPr lang="ru-RU" altLang="ru-RU" sz="2800" dirty="0"/>
          </a:p>
        </p:txBody>
      </p:sp>
      <p:sp>
        <p:nvSpPr>
          <p:cNvPr id="17414" name="Line 6"/>
          <p:cNvSpPr>
            <a:spLocks noChangeShapeType="1"/>
          </p:cNvSpPr>
          <p:nvPr/>
        </p:nvSpPr>
        <p:spPr bwMode="auto">
          <a:xfrm>
            <a:off x="1042988" y="1320079"/>
            <a:ext cx="0" cy="792162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7415" name="Text Box 7"/>
          <p:cNvSpPr txBox="1">
            <a:spLocks noChangeArrowheads="1"/>
          </p:cNvSpPr>
          <p:nvPr/>
        </p:nvSpPr>
        <p:spPr bwMode="auto">
          <a:xfrm>
            <a:off x="5992813" y="1358900"/>
            <a:ext cx="152798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800" dirty="0"/>
              <a:t>Сервер </a:t>
            </a:r>
            <a:r>
              <a:rPr lang="en-US" altLang="ru-RU" sz="2800" dirty="0"/>
              <a:t>S</a:t>
            </a:r>
            <a:endParaRPr lang="ru-RU" altLang="ru-RU" sz="2800" dirty="0"/>
          </a:p>
        </p:txBody>
      </p:sp>
      <p:sp>
        <p:nvSpPr>
          <p:cNvPr id="17416" name="Text Box 8"/>
          <p:cNvSpPr txBox="1">
            <a:spLocks noChangeArrowheads="1"/>
          </p:cNvSpPr>
          <p:nvPr/>
        </p:nvSpPr>
        <p:spPr bwMode="auto">
          <a:xfrm>
            <a:off x="2627312" y="1136073"/>
            <a:ext cx="1894814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ru-RU" sz="2800" i="1" dirty="0"/>
              <a:t>1) </a:t>
            </a:r>
            <a:r>
              <a:rPr lang="ru-RU" altLang="ru-RU" sz="2800" i="1" dirty="0"/>
              <a:t>заявка </a:t>
            </a:r>
            <a:r>
              <a:rPr lang="en-US" altLang="ru-RU" sz="2800" i="1" dirty="0"/>
              <a:t>U</a:t>
            </a:r>
            <a:endParaRPr lang="ru-RU" altLang="ru-RU" sz="2800" i="1" dirty="0"/>
          </a:p>
        </p:txBody>
      </p:sp>
      <p:sp>
        <p:nvSpPr>
          <p:cNvPr id="17417" name="Line 9"/>
          <p:cNvSpPr>
            <a:spLocks noChangeShapeType="1"/>
          </p:cNvSpPr>
          <p:nvPr/>
        </p:nvSpPr>
        <p:spPr bwMode="auto">
          <a:xfrm>
            <a:off x="2627313" y="1628775"/>
            <a:ext cx="3097212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7418" name="Text Box 10"/>
          <p:cNvSpPr txBox="1">
            <a:spLocks noChangeArrowheads="1"/>
          </p:cNvSpPr>
          <p:nvPr/>
        </p:nvSpPr>
        <p:spPr bwMode="auto">
          <a:xfrm>
            <a:off x="2627313" y="1700213"/>
            <a:ext cx="3286477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800" i="1" dirty="0"/>
              <a:t>2)</a:t>
            </a:r>
            <a:r>
              <a:rPr lang="en-US" altLang="ru-RU" sz="2800" i="1" dirty="0"/>
              <a:t> </a:t>
            </a:r>
            <a:r>
              <a:rPr lang="ru-RU" altLang="ru-RU" sz="2800" i="1" dirty="0"/>
              <a:t>случайное </a:t>
            </a:r>
            <a:r>
              <a:rPr lang="en-US" altLang="ru-RU" sz="2800" i="1" dirty="0"/>
              <a:t>N, S, TS</a:t>
            </a:r>
            <a:endParaRPr lang="ru-RU" altLang="ru-RU" sz="2800" i="1" dirty="0"/>
          </a:p>
        </p:txBody>
      </p:sp>
      <p:sp>
        <p:nvSpPr>
          <p:cNvPr id="17419" name="Line 11"/>
          <p:cNvSpPr>
            <a:spLocks noChangeShapeType="1"/>
          </p:cNvSpPr>
          <p:nvPr/>
        </p:nvSpPr>
        <p:spPr bwMode="auto">
          <a:xfrm flipH="1">
            <a:off x="2627313" y="2276475"/>
            <a:ext cx="3097212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7420" name="Text Box 12"/>
          <p:cNvSpPr txBox="1">
            <a:spLocks noChangeArrowheads="1"/>
          </p:cNvSpPr>
          <p:nvPr/>
        </p:nvSpPr>
        <p:spPr bwMode="auto">
          <a:xfrm>
            <a:off x="0" y="2488961"/>
            <a:ext cx="2221506" cy="18158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rIns="0">
            <a:spAutoFit/>
          </a:bodyPr>
          <a:lstStyle/>
          <a:p>
            <a:r>
              <a:rPr lang="ru-RU" altLang="ru-RU" sz="2800" i="1" dirty="0"/>
              <a:t>3) проверка </a:t>
            </a:r>
            <a:r>
              <a:rPr lang="en-US" altLang="ru-RU" sz="2800" i="1" dirty="0"/>
              <a:t>TS</a:t>
            </a:r>
            <a:r>
              <a:rPr lang="ru-RU" altLang="ru-RU" sz="2800" i="1" dirty="0"/>
              <a:t/>
            </a:r>
            <a:br>
              <a:rPr lang="ru-RU" altLang="ru-RU" sz="2800" i="1" dirty="0"/>
            </a:br>
            <a:r>
              <a:rPr lang="ru-RU" altLang="ru-RU" sz="2800" i="1" dirty="0"/>
              <a:t>4)</a:t>
            </a:r>
            <a:r>
              <a:rPr lang="en-US" altLang="ru-RU" sz="2800" i="1" dirty="0"/>
              <a:t> H(C, N, TS)</a:t>
            </a:r>
            <a:br>
              <a:rPr lang="en-US" altLang="ru-RU" sz="2800" i="1" dirty="0"/>
            </a:br>
            <a:r>
              <a:rPr lang="en-US" altLang="ru-RU" sz="2800" i="1" dirty="0"/>
              <a:t>5) </a:t>
            </a:r>
            <a:r>
              <a:rPr lang="ru-RU" altLang="ru-RU" sz="2800" i="1" dirty="0" smtClean="0"/>
              <a:t>ЭП</a:t>
            </a:r>
            <a:r>
              <a:rPr lang="ru-RU" altLang="ru-RU" sz="2800" i="1" dirty="0"/>
              <a:t>=</a:t>
            </a:r>
            <a:br>
              <a:rPr lang="ru-RU" altLang="ru-RU" sz="2800" i="1" dirty="0"/>
            </a:br>
            <a:r>
              <a:rPr lang="en-US" altLang="ru-RU" sz="2800" i="1" dirty="0"/>
              <a:t>E</a:t>
            </a:r>
            <a:r>
              <a:rPr lang="en-US" altLang="ru-RU" sz="2800" b="1" i="1" baseline="-25000" dirty="0"/>
              <a:t>SK</a:t>
            </a:r>
            <a:r>
              <a:rPr lang="en-US" altLang="ru-RU" sz="2800" i="1" dirty="0"/>
              <a:t>(H(C, N, TS</a:t>
            </a:r>
            <a:r>
              <a:rPr lang="en-US" altLang="ru-RU" sz="2800" i="1" dirty="0" smtClean="0"/>
              <a:t>))</a:t>
            </a:r>
            <a:endParaRPr lang="ru-RU" altLang="ru-RU" sz="2800" dirty="0"/>
          </a:p>
        </p:txBody>
      </p:sp>
      <p:sp>
        <p:nvSpPr>
          <p:cNvPr id="17421" name="Text Box 13"/>
          <p:cNvSpPr txBox="1">
            <a:spLocks noChangeArrowheads="1"/>
          </p:cNvSpPr>
          <p:nvPr/>
        </p:nvSpPr>
        <p:spPr bwMode="auto">
          <a:xfrm>
            <a:off x="2616906" y="2417331"/>
            <a:ext cx="978153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ru-RU" sz="2800" i="1" dirty="0"/>
              <a:t>6) </a:t>
            </a:r>
            <a:r>
              <a:rPr lang="ru-RU" altLang="ru-RU" sz="2800" i="1" dirty="0" smtClean="0"/>
              <a:t>ЭП</a:t>
            </a:r>
            <a:endParaRPr lang="ru-RU" altLang="ru-RU" sz="2800" i="1" dirty="0"/>
          </a:p>
        </p:txBody>
      </p:sp>
      <p:sp>
        <p:nvSpPr>
          <p:cNvPr id="17422" name="Line 14"/>
          <p:cNvSpPr>
            <a:spLocks noChangeShapeType="1"/>
          </p:cNvSpPr>
          <p:nvPr/>
        </p:nvSpPr>
        <p:spPr bwMode="auto">
          <a:xfrm>
            <a:off x="2627313" y="3068638"/>
            <a:ext cx="3024187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7423" name="Text Box 15"/>
          <p:cNvSpPr txBox="1">
            <a:spLocks noChangeArrowheads="1"/>
          </p:cNvSpPr>
          <p:nvPr/>
        </p:nvSpPr>
        <p:spPr bwMode="auto">
          <a:xfrm>
            <a:off x="6011863" y="1916113"/>
            <a:ext cx="2489528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800" dirty="0"/>
              <a:t>7</a:t>
            </a:r>
            <a:r>
              <a:rPr lang="en-US" altLang="ru-RU" sz="2800" dirty="0"/>
              <a:t>)</a:t>
            </a:r>
            <a:r>
              <a:rPr lang="ru-RU" altLang="ru-RU" sz="2800" dirty="0"/>
              <a:t> </a:t>
            </a:r>
            <a:r>
              <a:rPr lang="ru-RU" altLang="ru-RU" sz="2800" i="1" dirty="0"/>
              <a:t>проверка </a:t>
            </a:r>
            <a:r>
              <a:rPr lang="ru-RU" altLang="ru-RU" sz="2800" i="1" dirty="0" smtClean="0"/>
              <a:t>ЭП</a:t>
            </a:r>
            <a:r>
              <a:rPr lang="ru-RU" altLang="ru-RU" sz="2800" i="1" dirty="0"/>
              <a:t/>
            </a:r>
            <a:br>
              <a:rPr lang="ru-RU" altLang="ru-RU" sz="2800" i="1" dirty="0"/>
            </a:br>
            <a:r>
              <a:rPr lang="ru-RU" altLang="ru-RU" sz="2800" i="1" dirty="0"/>
              <a:t>с помощью </a:t>
            </a:r>
            <a:r>
              <a:rPr lang="en-US" altLang="ru-RU" sz="2800" i="1" dirty="0"/>
              <a:t>PK</a:t>
            </a:r>
            <a:endParaRPr lang="ru-RU" altLang="ru-RU" sz="2800" dirty="0"/>
          </a:p>
        </p:txBody>
      </p:sp>
      <p:sp>
        <p:nvSpPr>
          <p:cNvPr id="17428" name="Text Box 20"/>
          <p:cNvSpPr txBox="1">
            <a:spLocks noChangeArrowheads="1"/>
          </p:cNvSpPr>
          <p:nvPr/>
        </p:nvSpPr>
        <p:spPr bwMode="auto">
          <a:xfrm>
            <a:off x="2646176" y="3135293"/>
            <a:ext cx="2986459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800" i="1" dirty="0"/>
              <a:t>8) результат </a:t>
            </a:r>
            <a:br>
              <a:rPr lang="ru-RU" altLang="ru-RU" sz="2800" i="1" dirty="0"/>
            </a:br>
            <a:r>
              <a:rPr lang="ru-RU" altLang="ru-RU" sz="2800" i="1" dirty="0"/>
              <a:t>аутентификации</a:t>
            </a:r>
          </a:p>
        </p:txBody>
      </p:sp>
      <p:sp>
        <p:nvSpPr>
          <p:cNvPr id="17429" name="Line 21"/>
          <p:cNvSpPr>
            <a:spLocks noChangeShapeType="1"/>
          </p:cNvSpPr>
          <p:nvPr/>
        </p:nvSpPr>
        <p:spPr bwMode="auto">
          <a:xfrm flipH="1">
            <a:off x="2627313" y="4076700"/>
            <a:ext cx="3024187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4538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"/>
            <a:ext cx="9144000" cy="692696"/>
          </a:xfrm>
        </p:spPr>
        <p:txBody>
          <a:bodyPr>
            <a:normAutofit fontScale="90000"/>
          </a:bodyPr>
          <a:lstStyle/>
          <a:p>
            <a:r>
              <a:rPr lang="ru-RU" altLang="ru-RU" sz="4000" dirty="0"/>
              <a:t>Стандарт аутентификации </a:t>
            </a:r>
            <a:r>
              <a:rPr lang="en-US" altLang="ru-RU" sz="4000" dirty="0"/>
              <a:t>FIPS </a:t>
            </a:r>
            <a:r>
              <a:rPr lang="ru-RU" altLang="ru-RU" sz="4000" dirty="0"/>
              <a:t>196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764703"/>
            <a:ext cx="9144000" cy="2808759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ru-RU" altLang="ru-RU" dirty="0"/>
              <a:t>В отличие от протокола </a:t>
            </a:r>
            <a:r>
              <a:rPr lang="en-US" altLang="ru-RU" dirty="0"/>
              <a:t>Lockout </a:t>
            </a:r>
            <a:r>
              <a:rPr lang="en-US" altLang="ru-RU" dirty="0" err="1"/>
              <a:t>Fortezza</a:t>
            </a:r>
            <a:r>
              <a:rPr lang="en-US" altLang="ru-RU" dirty="0"/>
              <a:t> </a:t>
            </a:r>
            <a:r>
              <a:rPr lang="ru-RU" altLang="ru-RU" dirty="0"/>
              <a:t>не определяются </a:t>
            </a:r>
            <a:r>
              <a:rPr lang="ru-RU" altLang="ru-RU" dirty="0" smtClean="0"/>
              <a:t>конкретные криптоалгоритмы</a:t>
            </a:r>
            <a:r>
              <a:rPr lang="ru-RU" altLang="ru-RU" dirty="0"/>
              <a:t>, а только необходимые транзакции.</a:t>
            </a:r>
          </a:p>
          <a:p>
            <a:pPr>
              <a:lnSpc>
                <a:spcPct val="90000"/>
              </a:lnSpc>
            </a:pPr>
            <a:r>
              <a:rPr lang="ru-RU" altLang="ru-RU" dirty="0"/>
              <a:t>Не используются метки времени.</a:t>
            </a:r>
          </a:p>
          <a:p>
            <a:pPr>
              <a:lnSpc>
                <a:spcPct val="90000"/>
              </a:lnSpc>
            </a:pPr>
            <a:r>
              <a:rPr lang="ru-RU" altLang="ru-RU" dirty="0"/>
              <a:t>Опционально возможна аутентификация сервера.</a:t>
            </a:r>
          </a:p>
        </p:txBody>
      </p:sp>
      <p:sp>
        <p:nvSpPr>
          <p:cNvPr id="18436" name="Text Box 4"/>
          <p:cNvSpPr txBox="1">
            <a:spLocks noChangeArrowheads="1"/>
          </p:cNvSpPr>
          <p:nvPr/>
        </p:nvSpPr>
        <p:spPr bwMode="auto">
          <a:xfrm>
            <a:off x="593725" y="4724400"/>
            <a:ext cx="1266693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800" dirty="0"/>
              <a:t>Клиент</a:t>
            </a:r>
          </a:p>
        </p:txBody>
      </p:sp>
      <p:sp>
        <p:nvSpPr>
          <p:cNvPr id="18437" name="Text Box 5"/>
          <p:cNvSpPr txBox="1">
            <a:spLocks noChangeArrowheads="1"/>
          </p:cNvSpPr>
          <p:nvPr/>
        </p:nvSpPr>
        <p:spPr bwMode="auto">
          <a:xfrm>
            <a:off x="0" y="3598863"/>
            <a:ext cx="2596416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800" dirty="0"/>
              <a:t>Пользователь </a:t>
            </a:r>
            <a:r>
              <a:rPr lang="en-US" altLang="ru-RU" sz="2800" dirty="0"/>
              <a:t>U</a:t>
            </a:r>
            <a:endParaRPr lang="ru-RU" altLang="ru-RU" sz="2800" dirty="0"/>
          </a:p>
        </p:txBody>
      </p:sp>
      <p:sp>
        <p:nvSpPr>
          <p:cNvPr id="18438" name="Text Box 6"/>
          <p:cNvSpPr txBox="1">
            <a:spLocks noChangeArrowheads="1"/>
          </p:cNvSpPr>
          <p:nvPr/>
        </p:nvSpPr>
        <p:spPr bwMode="auto">
          <a:xfrm>
            <a:off x="6927849" y="3544888"/>
            <a:ext cx="152798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800" dirty="0"/>
              <a:t>Сервер </a:t>
            </a:r>
            <a:r>
              <a:rPr lang="en-US" altLang="ru-RU" sz="2800" dirty="0"/>
              <a:t>S</a:t>
            </a:r>
            <a:endParaRPr lang="ru-RU" altLang="ru-RU" sz="2800" dirty="0"/>
          </a:p>
        </p:txBody>
      </p:sp>
      <p:sp>
        <p:nvSpPr>
          <p:cNvPr id="18440" name="Text Box 8"/>
          <p:cNvSpPr txBox="1">
            <a:spLocks noChangeArrowheads="1"/>
          </p:cNvSpPr>
          <p:nvPr/>
        </p:nvSpPr>
        <p:spPr bwMode="auto">
          <a:xfrm>
            <a:off x="2502140" y="3544888"/>
            <a:ext cx="1868973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800" dirty="0"/>
              <a:t>1) заявка </a:t>
            </a:r>
            <a:r>
              <a:rPr lang="en-US" altLang="ru-RU" sz="2800" dirty="0"/>
              <a:t>U</a:t>
            </a:r>
            <a:endParaRPr lang="ru-RU" altLang="ru-RU" sz="2800" dirty="0"/>
          </a:p>
        </p:txBody>
      </p:sp>
      <p:sp>
        <p:nvSpPr>
          <p:cNvPr id="18442" name="Line 10"/>
          <p:cNvSpPr>
            <a:spLocks noChangeShapeType="1"/>
          </p:cNvSpPr>
          <p:nvPr/>
        </p:nvSpPr>
        <p:spPr bwMode="auto">
          <a:xfrm>
            <a:off x="2484438" y="4076700"/>
            <a:ext cx="3887787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8443" name="Text Box 11"/>
          <p:cNvSpPr txBox="1">
            <a:spLocks noChangeArrowheads="1"/>
          </p:cNvSpPr>
          <p:nvPr/>
        </p:nvSpPr>
        <p:spPr bwMode="auto">
          <a:xfrm>
            <a:off x="2484438" y="4072438"/>
            <a:ext cx="2576346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ru-RU" sz="2800" dirty="0"/>
              <a:t>2) </a:t>
            </a:r>
            <a:r>
              <a:rPr lang="ru-RU" altLang="ru-RU" sz="2800" dirty="0"/>
              <a:t>случайное </a:t>
            </a:r>
            <a:r>
              <a:rPr lang="en-US" altLang="ru-RU" sz="2800" dirty="0"/>
              <a:t>N</a:t>
            </a:r>
            <a:r>
              <a:rPr lang="en-US" altLang="ru-RU" sz="2800" b="1" baseline="-25000" dirty="0"/>
              <a:t>S</a:t>
            </a:r>
            <a:endParaRPr lang="ru-RU" altLang="ru-RU" sz="2800" dirty="0"/>
          </a:p>
        </p:txBody>
      </p:sp>
      <p:sp>
        <p:nvSpPr>
          <p:cNvPr id="18444" name="Line 12"/>
          <p:cNvSpPr>
            <a:spLocks noChangeShapeType="1"/>
          </p:cNvSpPr>
          <p:nvPr/>
        </p:nvSpPr>
        <p:spPr bwMode="auto">
          <a:xfrm flipH="1">
            <a:off x="2484438" y="4652963"/>
            <a:ext cx="3887787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8445" name="Line 13"/>
          <p:cNvSpPr>
            <a:spLocks noChangeShapeType="1"/>
          </p:cNvSpPr>
          <p:nvPr/>
        </p:nvSpPr>
        <p:spPr bwMode="auto">
          <a:xfrm>
            <a:off x="1193038" y="4076701"/>
            <a:ext cx="0" cy="576262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8446" name="Text Box 14"/>
          <p:cNvSpPr txBox="1">
            <a:spLocks noChangeArrowheads="1"/>
          </p:cNvSpPr>
          <p:nvPr/>
        </p:nvSpPr>
        <p:spPr bwMode="auto">
          <a:xfrm>
            <a:off x="-62149" y="5216592"/>
            <a:ext cx="2618024" cy="1384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800" dirty="0"/>
              <a:t>3) случайное </a:t>
            </a:r>
            <a:r>
              <a:rPr lang="en-US" altLang="ru-RU" sz="2800" dirty="0"/>
              <a:t>N</a:t>
            </a:r>
            <a:r>
              <a:rPr lang="en-US" altLang="ru-RU" sz="2800" b="1" baseline="-25000" dirty="0"/>
              <a:t>U</a:t>
            </a:r>
            <a:r>
              <a:rPr lang="en-US" altLang="ru-RU" sz="2800" dirty="0"/>
              <a:t/>
            </a:r>
            <a:br>
              <a:rPr lang="en-US" altLang="ru-RU" sz="2800" dirty="0"/>
            </a:br>
            <a:r>
              <a:rPr lang="en-US" altLang="ru-RU" sz="2800" dirty="0"/>
              <a:t>4) </a:t>
            </a:r>
            <a:r>
              <a:rPr lang="ru-RU" altLang="ru-RU" sz="2800" dirty="0" smtClean="0"/>
              <a:t>ЭП</a:t>
            </a:r>
            <a:r>
              <a:rPr lang="ru-RU" altLang="ru-RU" sz="2800" dirty="0"/>
              <a:t>=</a:t>
            </a:r>
            <a:br>
              <a:rPr lang="ru-RU" altLang="ru-RU" sz="2800" dirty="0"/>
            </a:br>
            <a:r>
              <a:rPr lang="en-US" altLang="ru-RU" sz="2800" dirty="0"/>
              <a:t>E</a:t>
            </a:r>
            <a:r>
              <a:rPr lang="en-US" altLang="ru-RU" sz="2800" b="1" baseline="-25000" dirty="0"/>
              <a:t>SKU</a:t>
            </a:r>
            <a:r>
              <a:rPr lang="en-US" altLang="ru-RU" sz="2800" dirty="0"/>
              <a:t>(N</a:t>
            </a:r>
            <a:r>
              <a:rPr lang="en-US" altLang="ru-RU" sz="2800" b="1" baseline="-25000" dirty="0"/>
              <a:t>U</a:t>
            </a:r>
            <a:r>
              <a:rPr lang="en-US" altLang="ru-RU" sz="2800" dirty="0"/>
              <a:t>, N</a:t>
            </a:r>
            <a:r>
              <a:rPr lang="en-US" altLang="ru-RU" sz="2800" b="1" baseline="-25000" dirty="0"/>
              <a:t>S</a:t>
            </a:r>
            <a:r>
              <a:rPr lang="en-US" altLang="ru-RU" sz="2800" dirty="0"/>
              <a:t>)</a:t>
            </a:r>
            <a:endParaRPr lang="ru-RU" altLang="ru-RU" sz="2800" dirty="0"/>
          </a:p>
        </p:txBody>
      </p:sp>
      <p:sp>
        <p:nvSpPr>
          <p:cNvPr id="18447" name="Text Box 15"/>
          <p:cNvSpPr txBox="1">
            <a:spLocks noChangeArrowheads="1"/>
          </p:cNvSpPr>
          <p:nvPr/>
        </p:nvSpPr>
        <p:spPr bwMode="auto">
          <a:xfrm>
            <a:off x="2501562" y="4652963"/>
            <a:ext cx="1619354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ru-RU" sz="2800" dirty="0"/>
              <a:t>5) N</a:t>
            </a:r>
            <a:r>
              <a:rPr lang="en-US" altLang="ru-RU" sz="2800" b="1" baseline="-25000" dirty="0"/>
              <a:t>U</a:t>
            </a:r>
            <a:r>
              <a:rPr lang="en-US" altLang="ru-RU" sz="2800" dirty="0"/>
              <a:t>, </a:t>
            </a:r>
            <a:r>
              <a:rPr lang="ru-RU" altLang="ru-RU" sz="2800" dirty="0" smtClean="0"/>
              <a:t>ЭП</a:t>
            </a:r>
            <a:r>
              <a:rPr lang="en-US" altLang="ru-RU" sz="2800" dirty="0" smtClean="0"/>
              <a:t> </a:t>
            </a:r>
            <a:endParaRPr lang="ru-RU" altLang="ru-RU" sz="2800" dirty="0"/>
          </a:p>
        </p:txBody>
      </p:sp>
      <p:sp>
        <p:nvSpPr>
          <p:cNvPr id="18448" name="Line 16"/>
          <p:cNvSpPr>
            <a:spLocks noChangeShapeType="1"/>
          </p:cNvSpPr>
          <p:nvPr/>
        </p:nvSpPr>
        <p:spPr bwMode="auto">
          <a:xfrm>
            <a:off x="2555875" y="5300663"/>
            <a:ext cx="381635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 sz="2800" dirty="0"/>
          </a:p>
        </p:txBody>
      </p:sp>
      <p:sp>
        <p:nvSpPr>
          <p:cNvPr id="18449" name="Text Box 17"/>
          <p:cNvSpPr txBox="1">
            <a:spLocks noChangeArrowheads="1"/>
          </p:cNvSpPr>
          <p:nvPr/>
        </p:nvSpPr>
        <p:spPr bwMode="auto">
          <a:xfrm>
            <a:off x="6546850" y="4039756"/>
            <a:ext cx="2603341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800" dirty="0"/>
              <a:t>6) проверка </a:t>
            </a:r>
            <a:r>
              <a:rPr lang="ru-RU" altLang="ru-RU" sz="2800" dirty="0" smtClean="0"/>
              <a:t>ЭП</a:t>
            </a:r>
            <a:r>
              <a:rPr lang="ru-RU" altLang="ru-RU" sz="2800" dirty="0"/>
              <a:t/>
            </a:r>
            <a:br>
              <a:rPr lang="ru-RU" altLang="ru-RU" sz="2800" dirty="0"/>
            </a:br>
            <a:r>
              <a:rPr lang="ru-RU" altLang="ru-RU" sz="2800" dirty="0"/>
              <a:t>с помощью </a:t>
            </a:r>
            <a:r>
              <a:rPr lang="en-US" altLang="ru-RU" sz="2800" dirty="0"/>
              <a:t>PKU</a:t>
            </a:r>
            <a:endParaRPr lang="ru-RU" altLang="ru-RU" sz="2800" dirty="0"/>
          </a:p>
        </p:txBody>
      </p:sp>
      <p:sp>
        <p:nvSpPr>
          <p:cNvPr id="18450" name="Text Box 18"/>
          <p:cNvSpPr txBox="1">
            <a:spLocks noChangeArrowheads="1"/>
          </p:cNvSpPr>
          <p:nvPr/>
        </p:nvSpPr>
        <p:spPr bwMode="auto">
          <a:xfrm>
            <a:off x="2411413" y="5373688"/>
            <a:ext cx="4598823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800" dirty="0"/>
              <a:t>7) результат аутентификации</a:t>
            </a:r>
          </a:p>
        </p:txBody>
      </p:sp>
      <p:sp>
        <p:nvSpPr>
          <p:cNvPr id="18451" name="Line 19"/>
          <p:cNvSpPr>
            <a:spLocks noChangeShapeType="1"/>
          </p:cNvSpPr>
          <p:nvPr/>
        </p:nvSpPr>
        <p:spPr bwMode="auto">
          <a:xfrm flipH="1">
            <a:off x="2484438" y="6021388"/>
            <a:ext cx="3887787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8992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altLang="ru-RU" sz="4000" dirty="0"/>
              <a:t>Недостатки рассмотренных протоколов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altLang="ru-RU" dirty="0"/>
              <a:t>Использование дополнительного дорогого устройства.</a:t>
            </a:r>
          </a:p>
          <a:p>
            <a:r>
              <a:rPr lang="ru-RU" altLang="ru-RU" dirty="0"/>
              <a:t>Необеспечение шифрования (конфиденциальности) всех передаваемых данных (обеспечивается только аутентификация сторон). </a:t>
            </a:r>
          </a:p>
        </p:txBody>
      </p:sp>
    </p:spTree>
    <p:extLst>
      <p:ext uri="{BB962C8B-B14F-4D97-AF65-F5344CB8AC3E}">
        <p14:creationId xmlns:p14="http://schemas.microsoft.com/office/powerpoint/2010/main" val="2267327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25538"/>
          </a:xfrm>
        </p:spPr>
        <p:txBody>
          <a:bodyPr/>
          <a:lstStyle/>
          <a:p>
            <a:r>
              <a:rPr lang="ru-RU" altLang="ru-RU" sz="4000" dirty="0"/>
              <a:t>Протокол </a:t>
            </a:r>
            <a:r>
              <a:rPr lang="en-US" altLang="ru-RU" sz="4000" dirty="0"/>
              <a:t>Secure Socket Layer (SSL)</a:t>
            </a:r>
            <a:endParaRPr lang="ru-RU" altLang="ru-RU" sz="4000" dirty="0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052513"/>
            <a:ext cx="9144000" cy="5805487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altLang="ru-RU" dirty="0"/>
              <a:t>Разработан компанией </a:t>
            </a:r>
            <a:r>
              <a:rPr lang="en-US" altLang="ru-RU" dirty="0"/>
              <a:t>Netscape.</a:t>
            </a:r>
            <a:r>
              <a:rPr lang="ru-RU" altLang="ru-RU" dirty="0"/>
              <a:t> Достоинства:</a:t>
            </a:r>
          </a:p>
          <a:p>
            <a:r>
              <a:rPr lang="ru-RU" altLang="ru-RU" dirty="0"/>
              <a:t>обеспечение безопасности и удобства использования (автоматическая установка криптографически защищенного соединения между клиентом и сервером).</a:t>
            </a:r>
          </a:p>
          <a:p>
            <a:r>
              <a:rPr lang="ru-RU" altLang="ru-RU" dirty="0"/>
              <a:t>аутентификация сервера;</a:t>
            </a:r>
          </a:p>
          <a:p>
            <a:r>
              <a:rPr lang="ru-RU" altLang="ru-RU" dirty="0"/>
              <a:t>возможность автоматической аутентификации клиента;</a:t>
            </a:r>
          </a:p>
          <a:p>
            <a:r>
              <a:rPr lang="ru-RU" altLang="ru-RU" dirty="0"/>
              <a:t>расширяемость (возможность добавления новых криптоалгоритмов).</a:t>
            </a:r>
          </a:p>
        </p:txBody>
      </p:sp>
    </p:spTree>
    <p:extLst>
      <p:ext uri="{BB962C8B-B14F-4D97-AF65-F5344CB8AC3E}">
        <p14:creationId xmlns:p14="http://schemas.microsoft.com/office/powerpoint/2010/main" val="1190354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/>
          <a:lstStyle/>
          <a:p>
            <a:r>
              <a:rPr lang="ru-RU" altLang="ru-RU" dirty="0"/>
              <a:t>Стандартная реализация </a:t>
            </a:r>
            <a:r>
              <a:rPr lang="en-US" altLang="ru-RU" dirty="0"/>
              <a:t>SSL</a:t>
            </a:r>
            <a:endParaRPr lang="ru-RU" altLang="ru-RU" dirty="0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268413"/>
            <a:ext cx="9144000" cy="5589587"/>
          </a:xfrm>
        </p:spPr>
        <p:txBody>
          <a:bodyPr/>
          <a:lstStyle/>
          <a:p>
            <a:r>
              <a:rPr lang="ru-RU" altLang="ru-RU" dirty="0"/>
              <a:t>Использование алгоритма </a:t>
            </a:r>
            <a:r>
              <a:rPr lang="en-US" altLang="ru-RU" dirty="0"/>
              <a:t>RSA </a:t>
            </a:r>
            <a:r>
              <a:rPr lang="ru-RU" altLang="ru-RU" dirty="0"/>
              <a:t>для </a:t>
            </a:r>
            <a:r>
              <a:rPr lang="ru-RU" altLang="ru-RU" dirty="0" smtClean="0"/>
              <a:t>безопасного задания </a:t>
            </a:r>
            <a:r>
              <a:rPr lang="ru-RU" altLang="ru-RU" dirty="0"/>
              <a:t>сеансовых ключей.</a:t>
            </a:r>
          </a:p>
          <a:p>
            <a:r>
              <a:rPr lang="ru-RU" altLang="ru-RU" dirty="0"/>
              <a:t>Использование алгоритма </a:t>
            </a:r>
            <a:r>
              <a:rPr lang="en-US" altLang="ru-RU" dirty="0"/>
              <a:t>RC4 </a:t>
            </a:r>
            <a:r>
              <a:rPr lang="ru-RU" altLang="ru-RU" dirty="0"/>
              <a:t>для симметричного шифрования сообщений.</a:t>
            </a:r>
          </a:p>
          <a:p>
            <a:r>
              <a:rPr lang="ru-RU" altLang="ru-RU" dirty="0"/>
              <a:t>Использование функции хеширования </a:t>
            </a:r>
            <a:r>
              <a:rPr lang="en-US" altLang="ru-RU" dirty="0"/>
              <a:t>MD5 </a:t>
            </a:r>
            <a:r>
              <a:rPr lang="ru-RU" altLang="ru-RU" dirty="0"/>
              <a:t>для защиты целостности сообщений.</a:t>
            </a:r>
          </a:p>
          <a:p>
            <a:r>
              <a:rPr lang="ru-RU" altLang="ru-RU" dirty="0"/>
              <a:t>Отсутствие автоматической аутентификации клиента.</a:t>
            </a:r>
          </a:p>
        </p:txBody>
      </p:sp>
    </p:spTree>
    <p:extLst>
      <p:ext uri="{BB962C8B-B14F-4D97-AF65-F5344CB8AC3E}">
        <p14:creationId xmlns:p14="http://schemas.microsoft.com/office/powerpoint/2010/main" val="1536640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981075"/>
          </a:xfrm>
        </p:spPr>
        <p:txBody>
          <a:bodyPr/>
          <a:lstStyle/>
          <a:p>
            <a:r>
              <a:rPr lang="ru-RU" altLang="ru-RU" dirty="0"/>
              <a:t>Основная идея </a:t>
            </a:r>
            <a:r>
              <a:rPr lang="en-US" altLang="ru-RU" dirty="0"/>
              <a:t>SSL</a:t>
            </a:r>
            <a:endParaRPr lang="ru-RU" altLang="ru-RU" dirty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4149725"/>
            <a:ext cx="9144000" cy="2708275"/>
          </a:xfrm>
        </p:spPr>
        <p:txBody>
          <a:bodyPr/>
          <a:lstStyle/>
          <a:p>
            <a:pPr marL="0" indent="0">
              <a:buNone/>
            </a:pPr>
            <a:r>
              <a:rPr lang="ru-RU" altLang="ru-RU" dirty="0"/>
              <a:t>Получение открытого ключа сервера </a:t>
            </a:r>
            <a:r>
              <a:rPr lang="en-US" altLang="ru-RU" dirty="0"/>
              <a:t>PKS </a:t>
            </a:r>
            <a:r>
              <a:rPr lang="ru-RU" altLang="ru-RU" dirty="0"/>
              <a:t>позволяет клиенту действовать в качестве его </a:t>
            </a:r>
            <a:r>
              <a:rPr lang="en-US" altLang="ru-RU" dirty="0"/>
              <a:t>KDC </a:t>
            </a:r>
            <a:r>
              <a:rPr lang="ru-RU" altLang="ru-RU" dirty="0"/>
              <a:t>при генерации «мандата» на доступ к серверу (но пользователь при этом не аутентифицируется).</a:t>
            </a:r>
          </a:p>
        </p:txBody>
      </p:sp>
      <p:sp>
        <p:nvSpPr>
          <p:cNvPr id="22532" name="Text Box 4"/>
          <p:cNvSpPr txBox="1">
            <a:spLocks noChangeArrowheads="1"/>
          </p:cNvSpPr>
          <p:nvPr/>
        </p:nvSpPr>
        <p:spPr bwMode="auto">
          <a:xfrm>
            <a:off x="0" y="1125538"/>
            <a:ext cx="2596416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800" dirty="0"/>
              <a:t>Пользователь </a:t>
            </a:r>
            <a:r>
              <a:rPr lang="en-US" altLang="ru-RU" sz="2800" dirty="0"/>
              <a:t>U</a:t>
            </a:r>
            <a:endParaRPr lang="ru-RU" altLang="ru-RU" sz="2800" dirty="0"/>
          </a:p>
        </p:txBody>
      </p:sp>
      <p:sp>
        <p:nvSpPr>
          <p:cNvPr id="22533" name="Text Box 5"/>
          <p:cNvSpPr txBox="1">
            <a:spLocks noChangeArrowheads="1"/>
          </p:cNvSpPr>
          <p:nvPr/>
        </p:nvSpPr>
        <p:spPr bwMode="auto">
          <a:xfrm>
            <a:off x="592138" y="1935163"/>
            <a:ext cx="1266693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800"/>
              <a:t>Клиент</a:t>
            </a:r>
          </a:p>
        </p:txBody>
      </p:sp>
      <p:sp>
        <p:nvSpPr>
          <p:cNvPr id="22534" name="Line 6"/>
          <p:cNvSpPr>
            <a:spLocks noChangeShapeType="1"/>
          </p:cNvSpPr>
          <p:nvPr/>
        </p:nvSpPr>
        <p:spPr bwMode="auto">
          <a:xfrm>
            <a:off x="1187450" y="1557338"/>
            <a:ext cx="0" cy="50323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2535" name="Text Box 7"/>
          <p:cNvSpPr txBox="1">
            <a:spLocks noChangeArrowheads="1"/>
          </p:cNvSpPr>
          <p:nvPr/>
        </p:nvSpPr>
        <p:spPr bwMode="auto">
          <a:xfrm>
            <a:off x="7000875" y="1071563"/>
            <a:ext cx="152798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800" dirty="0"/>
              <a:t>Сервер </a:t>
            </a:r>
            <a:r>
              <a:rPr lang="en-US" altLang="ru-RU" sz="2800" dirty="0"/>
              <a:t>S</a:t>
            </a:r>
            <a:endParaRPr lang="ru-RU" altLang="ru-RU" sz="2800" dirty="0"/>
          </a:p>
        </p:txBody>
      </p:sp>
      <p:sp>
        <p:nvSpPr>
          <p:cNvPr id="22536" name="Text Box 8"/>
          <p:cNvSpPr txBox="1">
            <a:spLocks noChangeArrowheads="1"/>
          </p:cNvSpPr>
          <p:nvPr/>
        </p:nvSpPr>
        <p:spPr bwMode="auto">
          <a:xfrm>
            <a:off x="3255963" y="927100"/>
            <a:ext cx="1868973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800" dirty="0"/>
              <a:t>1) заявка </a:t>
            </a:r>
            <a:r>
              <a:rPr lang="en-US" altLang="ru-RU" sz="2800" dirty="0"/>
              <a:t>U</a:t>
            </a:r>
            <a:endParaRPr lang="ru-RU" altLang="ru-RU" sz="2800" dirty="0"/>
          </a:p>
        </p:txBody>
      </p:sp>
      <p:sp>
        <p:nvSpPr>
          <p:cNvPr id="22537" name="Line 9"/>
          <p:cNvSpPr>
            <a:spLocks noChangeShapeType="1"/>
          </p:cNvSpPr>
          <p:nvPr/>
        </p:nvSpPr>
        <p:spPr bwMode="auto">
          <a:xfrm>
            <a:off x="2916238" y="1412875"/>
            <a:ext cx="3240087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2538" name="Text Box 10"/>
          <p:cNvSpPr txBox="1">
            <a:spLocks noChangeArrowheads="1"/>
          </p:cNvSpPr>
          <p:nvPr/>
        </p:nvSpPr>
        <p:spPr bwMode="auto">
          <a:xfrm>
            <a:off x="3255963" y="1574800"/>
            <a:ext cx="109203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800" dirty="0"/>
              <a:t>2) </a:t>
            </a:r>
            <a:r>
              <a:rPr lang="en-US" altLang="ru-RU" sz="2800" dirty="0"/>
              <a:t>PKS</a:t>
            </a:r>
            <a:endParaRPr lang="ru-RU" altLang="ru-RU" sz="2800" dirty="0"/>
          </a:p>
        </p:txBody>
      </p:sp>
      <p:sp>
        <p:nvSpPr>
          <p:cNvPr id="22539" name="Line 11"/>
          <p:cNvSpPr>
            <a:spLocks noChangeShapeType="1"/>
          </p:cNvSpPr>
          <p:nvPr/>
        </p:nvSpPr>
        <p:spPr bwMode="auto">
          <a:xfrm flipH="1">
            <a:off x="2987675" y="2133600"/>
            <a:ext cx="309721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2540" name="Text Box 12"/>
          <p:cNvSpPr txBox="1">
            <a:spLocks noChangeArrowheads="1"/>
          </p:cNvSpPr>
          <p:nvPr/>
        </p:nvSpPr>
        <p:spPr bwMode="auto">
          <a:xfrm>
            <a:off x="158750" y="2381250"/>
            <a:ext cx="2214068" cy="18158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800" dirty="0"/>
              <a:t>3) случайный</a:t>
            </a:r>
            <a:br>
              <a:rPr lang="ru-RU" altLang="ru-RU" sz="2800" dirty="0"/>
            </a:br>
            <a:r>
              <a:rPr lang="ru-RU" altLang="ru-RU" sz="2800" dirty="0"/>
              <a:t>сеансовый</a:t>
            </a:r>
            <a:br>
              <a:rPr lang="ru-RU" altLang="ru-RU" sz="2800" dirty="0"/>
            </a:br>
            <a:r>
              <a:rPr lang="ru-RU" altLang="ru-RU" sz="2800" dirty="0"/>
              <a:t>ключ </a:t>
            </a:r>
            <a:r>
              <a:rPr lang="en-US" altLang="ru-RU" sz="2800" dirty="0"/>
              <a:t>K</a:t>
            </a:r>
          </a:p>
          <a:p>
            <a:r>
              <a:rPr lang="ru-RU" altLang="ru-RU" sz="2800" dirty="0"/>
              <a:t>4)</a:t>
            </a:r>
            <a:r>
              <a:rPr lang="en-US" altLang="ru-RU" sz="2800" dirty="0"/>
              <a:t> E</a:t>
            </a:r>
            <a:r>
              <a:rPr lang="en-US" altLang="ru-RU" sz="2800" b="1" baseline="-25000" dirty="0"/>
              <a:t>PKS</a:t>
            </a:r>
            <a:r>
              <a:rPr lang="en-US" altLang="ru-RU" sz="2800" dirty="0"/>
              <a:t>(K)</a:t>
            </a:r>
            <a:endParaRPr lang="ru-RU" altLang="ru-RU" sz="2800" dirty="0"/>
          </a:p>
        </p:txBody>
      </p:sp>
      <p:sp>
        <p:nvSpPr>
          <p:cNvPr id="22541" name="Text Box 13"/>
          <p:cNvSpPr txBox="1">
            <a:spLocks noChangeArrowheads="1"/>
          </p:cNvSpPr>
          <p:nvPr/>
        </p:nvSpPr>
        <p:spPr bwMode="auto">
          <a:xfrm>
            <a:off x="3255963" y="2151063"/>
            <a:ext cx="1507016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ru-RU" sz="2800" dirty="0"/>
              <a:t>5) E</a:t>
            </a:r>
            <a:r>
              <a:rPr lang="en-US" altLang="ru-RU" sz="2800" b="1" baseline="-25000" dirty="0"/>
              <a:t>PKS</a:t>
            </a:r>
            <a:r>
              <a:rPr lang="en-US" altLang="ru-RU" sz="2800" dirty="0"/>
              <a:t>(K)</a:t>
            </a:r>
            <a:endParaRPr lang="ru-RU" altLang="ru-RU" sz="2800" dirty="0"/>
          </a:p>
        </p:txBody>
      </p:sp>
      <p:sp>
        <p:nvSpPr>
          <p:cNvPr id="22542" name="Line 14"/>
          <p:cNvSpPr>
            <a:spLocks noChangeShapeType="1"/>
          </p:cNvSpPr>
          <p:nvPr/>
        </p:nvSpPr>
        <p:spPr bwMode="auto">
          <a:xfrm>
            <a:off x="3059113" y="2781300"/>
            <a:ext cx="302577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2543" name="Text Box 15"/>
          <p:cNvSpPr txBox="1">
            <a:spLocks noChangeArrowheads="1"/>
          </p:cNvSpPr>
          <p:nvPr/>
        </p:nvSpPr>
        <p:spPr bwMode="auto">
          <a:xfrm>
            <a:off x="6617361" y="1647825"/>
            <a:ext cx="2483116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ru-RU" sz="2800"/>
              <a:t>6) D</a:t>
            </a:r>
            <a:r>
              <a:rPr lang="en-US" altLang="ru-RU" sz="2800" b="1" baseline="-25000"/>
              <a:t>SKS</a:t>
            </a:r>
            <a:r>
              <a:rPr lang="en-US" altLang="ru-RU" sz="2800"/>
              <a:t>(E</a:t>
            </a:r>
            <a:r>
              <a:rPr lang="en-US" altLang="ru-RU" sz="2800" b="1" baseline="-25000"/>
              <a:t>PKS</a:t>
            </a:r>
            <a:r>
              <a:rPr lang="en-US" altLang="ru-RU" sz="2800"/>
              <a:t>(K))=</a:t>
            </a:r>
            <a:br>
              <a:rPr lang="en-US" altLang="ru-RU" sz="2800"/>
            </a:br>
            <a:r>
              <a:rPr lang="en-US" altLang="ru-RU" sz="2800"/>
              <a:t>K</a:t>
            </a:r>
            <a:endParaRPr lang="ru-RU" altLang="ru-RU" sz="2800"/>
          </a:p>
        </p:txBody>
      </p:sp>
      <p:sp>
        <p:nvSpPr>
          <p:cNvPr id="22544" name="Text Box 16"/>
          <p:cNvSpPr txBox="1">
            <a:spLocks noChangeArrowheads="1"/>
          </p:cNvSpPr>
          <p:nvPr/>
        </p:nvSpPr>
        <p:spPr bwMode="auto">
          <a:xfrm>
            <a:off x="3255963" y="2801985"/>
            <a:ext cx="1330814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ru-RU" sz="2800" dirty="0"/>
              <a:t>7) E</a:t>
            </a:r>
            <a:r>
              <a:rPr lang="en-US" altLang="ru-RU" sz="2800" b="1" baseline="-25000" dirty="0"/>
              <a:t>K</a:t>
            </a:r>
            <a:r>
              <a:rPr lang="en-US" altLang="ru-RU" sz="2800" dirty="0"/>
              <a:t>(…)</a:t>
            </a:r>
            <a:endParaRPr lang="ru-RU" altLang="ru-RU" sz="2800" dirty="0"/>
          </a:p>
        </p:txBody>
      </p:sp>
      <p:sp>
        <p:nvSpPr>
          <p:cNvPr id="22545" name="Line 17"/>
          <p:cNvSpPr>
            <a:spLocks noChangeShapeType="1"/>
          </p:cNvSpPr>
          <p:nvPr/>
        </p:nvSpPr>
        <p:spPr bwMode="auto">
          <a:xfrm flipH="1">
            <a:off x="2987675" y="3357563"/>
            <a:ext cx="3024188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2546" name="Text Box 18"/>
          <p:cNvSpPr txBox="1">
            <a:spLocks noChangeArrowheads="1"/>
          </p:cNvSpPr>
          <p:nvPr/>
        </p:nvSpPr>
        <p:spPr bwMode="auto">
          <a:xfrm>
            <a:off x="3241186" y="3357563"/>
            <a:ext cx="1330814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ru-RU" sz="2800" dirty="0"/>
              <a:t>8) E</a:t>
            </a:r>
            <a:r>
              <a:rPr lang="en-US" altLang="ru-RU" sz="2800" b="1" baseline="-25000" dirty="0"/>
              <a:t>K</a:t>
            </a:r>
            <a:r>
              <a:rPr lang="ru-RU" altLang="ru-RU" sz="2800" dirty="0"/>
              <a:t>(</a:t>
            </a:r>
            <a:r>
              <a:rPr lang="en-US" altLang="ru-RU" sz="2800" dirty="0"/>
              <a:t>…)</a:t>
            </a:r>
            <a:endParaRPr lang="ru-RU" altLang="ru-RU" sz="2800" dirty="0"/>
          </a:p>
        </p:txBody>
      </p:sp>
      <p:sp>
        <p:nvSpPr>
          <p:cNvPr id="22547" name="Line 19"/>
          <p:cNvSpPr>
            <a:spLocks noChangeShapeType="1"/>
          </p:cNvSpPr>
          <p:nvPr/>
        </p:nvSpPr>
        <p:spPr bwMode="auto">
          <a:xfrm>
            <a:off x="3059113" y="3933825"/>
            <a:ext cx="295275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0035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r>
              <a:rPr lang="ru-RU" altLang="ru-RU" sz="4000" dirty="0"/>
              <a:t>Особенности реального протокола </a:t>
            </a:r>
            <a:r>
              <a:rPr lang="en-US" altLang="ru-RU" sz="4000" dirty="0"/>
              <a:t>SSL</a:t>
            </a:r>
            <a:endParaRPr lang="ru-RU" altLang="ru-RU" sz="4000" dirty="0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268413"/>
            <a:ext cx="9144000" cy="5589587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altLang="ru-RU" dirty="0"/>
              <a:t>Обеспечение гибкости (разбиение протокола на отдельные этапы для поддержки согласования и выбора сторонами криптоалгоритмов).</a:t>
            </a:r>
          </a:p>
          <a:p>
            <a:pPr>
              <a:lnSpc>
                <a:spcPct val="90000"/>
              </a:lnSpc>
            </a:pPr>
            <a:r>
              <a:rPr lang="ru-RU" altLang="ru-RU" dirty="0"/>
              <a:t>Обеспечение дополнительной защиты (безопасность </a:t>
            </a:r>
            <a:r>
              <a:rPr lang="en-US" altLang="ru-RU" dirty="0"/>
              <a:t>SSL </a:t>
            </a:r>
            <a:r>
              <a:rPr lang="ru-RU" altLang="ru-RU" dirty="0"/>
              <a:t>сравнима с безопасностью </a:t>
            </a:r>
            <a:r>
              <a:rPr lang="en-US" altLang="ru-RU" dirty="0"/>
              <a:t>Kerberos </a:t>
            </a:r>
            <a:r>
              <a:rPr lang="ru-RU" altLang="ru-RU" dirty="0"/>
              <a:t>и </a:t>
            </a:r>
            <a:r>
              <a:rPr lang="en-US" altLang="ru-RU" dirty="0"/>
              <a:t>RADIUS).</a:t>
            </a:r>
            <a:endParaRPr lang="ru-RU" altLang="ru-RU" dirty="0"/>
          </a:p>
          <a:p>
            <a:pPr>
              <a:lnSpc>
                <a:spcPct val="90000"/>
              </a:lnSpc>
            </a:pPr>
            <a:r>
              <a:rPr lang="en-US" altLang="ru-RU" dirty="0"/>
              <a:t>SSL </a:t>
            </a:r>
            <a:r>
              <a:rPr lang="ru-RU" altLang="ru-RU" dirty="0"/>
              <a:t>предназначен для соединений по протоколу </a:t>
            </a:r>
            <a:r>
              <a:rPr lang="en-US" altLang="ru-RU" dirty="0"/>
              <a:t>TCP </a:t>
            </a:r>
            <a:r>
              <a:rPr lang="ru-RU" altLang="ru-RU" dirty="0"/>
              <a:t>и обеспечивает еще один уровень защиты от подмены, модификации и активной разведки (работает на сеансовом уровне).</a:t>
            </a:r>
          </a:p>
        </p:txBody>
      </p:sp>
    </p:spTree>
    <p:extLst>
      <p:ext uri="{BB962C8B-B14F-4D97-AF65-F5344CB8AC3E}">
        <p14:creationId xmlns:p14="http://schemas.microsoft.com/office/powerpoint/2010/main" val="34846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1139825"/>
          </a:xfrm>
        </p:spPr>
        <p:txBody>
          <a:bodyPr>
            <a:normAutofit fontScale="90000"/>
          </a:bodyPr>
          <a:lstStyle/>
          <a:p>
            <a:r>
              <a:rPr lang="ru-RU" altLang="ru-RU" sz="4000" dirty="0"/>
              <a:t>Недостатки симметричной криптографии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268413"/>
            <a:ext cx="9144000" cy="5589587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dirty="0"/>
              <a:t>Невозможность гарантированного предотвращения нелегального распространения секретных ключей из-за ошибок транзитивной доверительности.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dirty="0"/>
              <a:t>Примеры:</a:t>
            </a:r>
          </a:p>
          <a:p>
            <a:pPr>
              <a:lnSpc>
                <a:spcPct val="90000"/>
              </a:lnSpc>
            </a:pPr>
            <a:r>
              <a:rPr lang="ru-RU" altLang="ru-RU" dirty="0"/>
              <a:t>в электронной платежной системе плательщик должен будет сообщить свой секретный ключ, скрепляющий электронный чек, банку и получателю чека (для его предварительной аутентификации), что позволяет подделывать чеки или передавать секретный ключ еще кому-либо.</a:t>
            </a:r>
          </a:p>
        </p:txBody>
      </p:sp>
    </p:spTree>
    <p:extLst>
      <p:ext uri="{BB962C8B-B14F-4D97-AF65-F5344CB8AC3E}">
        <p14:creationId xmlns:p14="http://schemas.microsoft.com/office/powerpoint/2010/main" val="3747146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0"/>
            <a:ext cx="8229600" cy="908050"/>
          </a:xfrm>
        </p:spPr>
        <p:txBody>
          <a:bodyPr/>
          <a:lstStyle/>
          <a:p>
            <a:r>
              <a:rPr lang="ru-RU" altLang="ru-RU" sz="4000"/>
              <a:t>Составные части протокола </a:t>
            </a:r>
            <a:r>
              <a:rPr lang="en-US" altLang="ru-RU" sz="4000"/>
              <a:t>SSL</a:t>
            </a:r>
            <a:endParaRPr lang="ru-RU" altLang="ru-RU" sz="4000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908050"/>
            <a:ext cx="9144000" cy="5949950"/>
          </a:xfrm>
        </p:spPr>
        <p:txBody>
          <a:bodyPr/>
          <a:lstStyle/>
          <a:p>
            <a:r>
              <a:rPr lang="ru-RU" altLang="ru-RU" dirty="0"/>
              <a:t>протокол записи (передачи) – протокол сеансового уровня, обеспечивающий базовый набор средств защиты для протоколов уровня представления и прикладного;</a:t>
            </a:r>
          </a:p>
          <a:p>
            <a:r>
              <a:rPr lang="ru-RU" altLang="ru-RU" dirty="0"/>
              <a:t>протокол квитирования (установки сеанса связи между клиентом и сервером);</a:t>
            </a:r>
          </a:p>
          <a:p>
            <a:r>
              <a:rPr lang="ru-RU" altLang="ru-RU" dirty="0"/>
              <a:t>протокол изменения параметров шифрования;</a:t>
            </a:r>
          </a:p>
          <a:p>
            <a:r>
              <a:rPr lang="ru-RU" altLang="ru-RU" dirty="0"/>
              <a:t>протокол извещения (эти протоколы уровня представления).</a:t>
            </a:r>
          </a:p>
        </p:txBody>
      </p:sp>
    </p:spTree>
    <p:extLst>
      <p:ext uri="{BB962C8B-B14F-4D97-AF65-F5344CB8AC3E}">
        <p14:creationId xmlns:p14="http://schemas.microsoft.com/office/powerpoint/2010/main" val="1369797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6" name="Rectangle 4"/>
          <p:cNvSpPr>
            <a:spLocks noGrp="1" noChangeArrowheads="1"/>
          </p:cNvSpPr>
          <p:nvPr>
            <p:ph type="title"/>
          </p:nvPr>
        </p:nvSpPr>
        <p:spPr>
          <a:xfrm>
            <a:off x="395288" y="0"/>
            <a:ext cx="8229600" cy="1139825"/>
          </a:xfrm>
        </p:spPr>
        <p:txBody>
          <a:bodyPr/>
          <a:lstStyle/>
          <a:p>
            <a:r>
              <a:rPr lang="ru-RU" altLang="ru-RU" dirty="0"/>
              <a:t>Сеанс и соединение </a:t>
            </a:r>
            <a:r>
              <a:rPr lang="en-US" altLang="ru-RU" dirty="0"/>
              <a:t>SSL</a:t>
            </a:r>
            <a:endParaRPr lang="ru-RU" altLang="ru-RU" dirty="0"/>
          </a:p>
        </p:txBody>
      </p:sp>
      <p:sp>
        <p:nvSpPr>
          <p:cNvPr id="33797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1125538"/>
            <a:ext cx="4495800" cy="5732462"/>
          </a:xfrm>
        </p:spPr>
        <p:txBody>
          <a:bodyPr>
            <a:normAutofit/>
          </a:bodyPr>
          <a:lstStyle/>
          <a:p>
            <a:r>
              <a:rPr lang="ru-RU" altLang="ru-RU" sz="3200" dirty="0"/>
              <a:t>Сеанс – связь между клиентом и сервером, установленная протоколом квитирования и определяющая набор параметров криптографической защиты для нескольких соединений.</a:t>
            </a:r>
          </a:p>
        </p:txBody>
      </p:sp>
      <p:sp>
        <p:nvSpPr>
          <p:cNvPr id="33798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1125538"/>
            <a:ext cx="4495800" cy="5732462"/>
          </a:xfrm>
        </p:spPr>
        <p:txBody>
          <a:bodyPr>
            <a:normAutofit/>
          </a:bodyPr>
          <a:lstStyle/>
          <a:p>
            <a:r>
              <a:rPr lang="ru-RU" altLang="ru-RU" sz="3200" dirty="0"/>
              <a:t>Соединение – транспорт (в терминах модели </a:t>
            </a:r>
            <a:r>
              <a:rPr lang="en-US" altLang="ru-RU" sz="3200" dirty="0"/>
              <a:t>OSI)</a:t>
            </a:r>
            <a:r>
              <a:rPr lang="ru-RU" altLang="ru-RU" sz="3200" dirty="0"/>
              <a:t>, обеспечивающий необходимый сервис для равноправных отношений между двумя хостами и связанный с одним сеансом </a:t>
            </a:r>
            <a:r>
              <a:rPr lang="en-US" altLang="ru-RU" sz="3200" dirty="0"/>
              <a:t>SSL.</a:t>
            </a:r>
            <a:endParaRPr lang="ru-RU" altLang="ru-RU" sz="3200" dirty="0"/>
          </a:p>
        </p:txBody>
      </p:sp>
    </p:spTree>
    <p:extLst>
      <p:ext uri="{BB962C8B-B14F-4D97-AF65-F5344CB8AC3E}">
        <p14:creationId xmlns:p14="http://schemas.microsoft.com/office/powerpoint/2010/main" val="3633825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4" name="Rectangle 4"/>
          <p:cNvSpPr>
            <a:spLocks noGrp="1" noChangeArrowheads="1"/>
          </p:cNvSpPr>
          <p:nvPr>
            <p:ph type="title"/>
          </p:nvPr>
        </p:nvSpPr>
        <p:spPr>
          <a:xfrm>
            <a:off x="395288" y="1"/>
            <a:ext cx="8229600" cy="692695"/>
          </a:xfrm>
        </p:spPr>
        <p:txBody>
          <a:bodyPr>
            <a:normAutofit fontScale="90000"/>
          </a:bodyPr>
          <a:lstStyle/>
          <a:p>
            <a:r>
              <a:rPr lang="ru-RU" altLang="ru-RU" sz="4000" dirty="0"/>
              <a:t>Параметры сеанса и соединения</a:t>
            </a:r>
          </a:p>
        </p:txBody>
      </p:sp>
      <p:sp>
        <p:nvSpPr>
          <p:cNvPr id="35845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620688"/>
            <a:ext cx="5148064" cy="6237312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ru-RU" altLang="ru-RU" sz="3000" dirty="0"/>
              <a:t>идентификатор, генерируемый сервером;</a:t>
            </a:r>
          </a:p>
          <a:p>
            <a:pPr>
              <a:lnSpc>
                <a:spcPct val="90000"/>
              </a:lnSpc>
            </a:pPr>
            <a:r>
              <a:rPr lang="ru-RU" altLang="ru-RU" sz="3000" dirty="0"/>
              <a:t>сертификаты открытых ключей сервера и клиента;</a:t>
            </a:r>
          </a:p>
          <a:p>
            <a:pPr>
              <a:lnSpc>
                <a:spcPct val="90000"/>
              </a:lnSpc>
            </a:pPr>
            <a:r>
              <a:rPr lang="ru-RU" altLang="ru-RU" sz="3000" dirty="0"/>
              <a:t>метод сжатия;</a:t>
            </a:r>
          </a:p>
          <a:p>
            <a:pPr>
              <a:lnSpc>
                <a:spcPct val="90000"/>
              </a:lnSpc>
            </a:pPr>
            <a:r>
              <a:rPr lang="ru-RU" altLang="ru-RU" sz="3000" dirty="0"/>
              <a:t>параметры шифрования (алгоритмы шифрования и хеширования, длины ключей и хеш-значения);</a:t>
            </a:r>
          </a:p>
          <a:p>
            <a:pPr>
              <a:lnSpc>
                <a:spcPct val="90000"/>
              </a:lnSpc>
            </a:pPr>
            <a:r>
              <a:rPr lang="ru-RU" altLang="ru-RU" sz="3000" dirty="0"/>
              <a:t>главный ключ длиной 48 байт;</a:t>
            </a:r>
          </a:p>
          <a:p>
            <a:pPr>
              <a:lnSpc>
                <a:spcPct val="90000"/>
              </a:lnSpc>
            </a:pPr>
            <a:r>
              <a:rPr lang="ru-RU" altLang="ru-RU" sz="3000" dirty="0"/>
              <a:t>флаг возобновления (разрешения нового соединения).</a:t>
            </a:r>
          </a:p>
        </p:txBody>
      </p:sp>
      <p:sp>
        <p:nvSpPr>
          <p:cNvPr id="35846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5148064" y="620689"/>
            <a:ext cx="3995936" cy="6237312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ru-RU" altLang="ru-RU" sz="3000" dirty="0"/>
              <a:t>идентификатор;</a:t>
            </a:r>
          </a:p>
          <a:p>
            <a:pPr>
              <a:lnSpc>
                <a:spcPct val="90000"/>
              </a:lnSpc>
            </a:pPr>
            <a:r>
              <a:rPr lang="ru-RU" altLang="ru-RU" sz="3000" dirty="0"/>
              <a:t>ключ </a:t>
            </a:r>
            <a:r>
              <a:rPr lang="en-US" altLang="ru-RU" sz="3000" dirty="0"/>
              <a:t>HMAC </a:t>
            </a:r>
            <a:r>
              <a:rPr lang="ru-RU" altLang="ru-RU" sz="3000" dirty="0"/>
              <a:t>сервера;</a:t>
            </a:r>
          </a:p>
          <a:p>
            <a:pPr>
              <a:lnSpc>
                <a:spcPct val="90000"/>
              </a:lnSpc>
            </a:pPr>
            <a:r>
              <a:rPr lang="ru-RU" altLang="ru-RU" sz="3000" dirty="0"/>
              <a:t>ключ </a:t>
            </a:r>
            <a:r>
              <a:rPr lang="en-US" altLang="ru-RU" sz="3000" dirty="0"/>
              <a:t>HMAC </a:t>
            </a:r>
            <a:r>
              <a:rPr lang="ru-RU" altLang="ru-RU" sz="3000" dirty="0"/>
              <a:t>клиента;</a:t>
            </a:r>
          </a:p>
          <a:p>
            <a:pPr>
              <a:lnSpc>
                <a:spcPct val="90000"/>
              </a:lnSpc>
            </a:pPr>
            <a:r>
              <a:rPr lang="ru-RU" altLang="ru-RU" sz="3000" dirty="0"/>
              <a:t>ключ записи сервера;</a:t>
            </a:r>
          </a:p>
          <a:p>
            <a:pPr>
              <a:lnSpc>
                <a:spcPct val="90000"/>
              </a:lnSpc>
            </a:pPr>
            <a:r>
              <a:rPr lang="ru-RU" altLang="ru-RU" sz="3000" dirty="0"/>
              <a:t>ключ записи клиента;</a:t>
            </a:r>
          </a:p>
          <a:p>
            <a:pPr>
              <a:lnSpc>
                <a:spcPct val="90000"/>
              </a:lnSpc>
            </a:pPr>
            <a:r>
              <a:rPr lang="ru-RU" altLang="ru-RU" sz="3000" dirty="0"/>
              <a:t>вектора инициализации сервера и клиента;</a:t>
            </a:r>
          </a:p>
          <a:p>
            <a:pPr>
              <a:lnSpc>
                <a:spcPct val="90000"/>
              </a:lnSpc>
            </a:pPr>
            <a:r>
              <a:rPr lang="ru-RU" altLang="ru-RU" sz="3000" dirty="0"/>
              <a:t>порядковые №№ сообщений сервера и клиента.</a:t>
            </a:r>
          </a:p>
        </p:txBody>
      </p:sp>
    </p:spTree>
    <p:extLst>
      <p:ext uri="{BB962C8B-B14F-4D97-AF65-F5344CB8AC3E}">
        <p14:creationId xmlns:p14="http://schemas.microsoft.com/office/powerpoint/2010/main" val="4042869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0"/>
            <a:ext cx="8229600" cy="1139825"/>
          </a:xfrm>
        </p:spPr>
        <p:txBody>
          <a:bodyPr/>
          <a:lstStyle/>
          <a:p>
            <a:r>
              <a:rPr lang="ru-RU" altLang="ru-RU" dirty="0"/>
              <a:t>Протокол записи </a:t>
            </a:r>
            <a:r>
              <a:rPr lang="en-US" altLang="ru-RU" dirty="0"/>
              <a:t>SSL</a:t>
            </a:r>
            <a:endParaRPr lang="ru-RU" altLang="ru-RU" dirty="0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052513"/>
            <a:ext cx="9144000" cy="5805487"/>
          </a:xfrm>
        </p:spPr>
        <p:txBody>
          <a:bodyPr/>
          <a:lstStyle/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ru-RU" altLang="ru-RU" dirty="0"/>
              <a:t>Разбиение данных сообщения на фрагменты длиной </a:t>
            </a:r>
            <a:r>
              <a:rPr lang="ru-RU" altLang="ru-RU" dirty="0">
                <a:cs typeface="Arial" charset="0"/>
              </a:rPr>
              <a:t>≤ 2</a:t>
            </a:r>
            <a:r>
              <a:rPr lang="ru-RU" altLang="ru-RU" baseline="30000" dirty="0">
                <a:cs typeface="Arial" charset="0"/>
              </a:rPr>
              <a:t>14</a:t>
            </a:r>
            <a:r>
              <a:rPr lang="ru-RU" altLang="ru-RU" dirty="0">
                <a:cs typeface="Arial" charset="0"/>
              </a:rPr>
              <a:t> байт.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ru-RU" altLang="ru-RU" dirty="0">
                <a:cs typeface="Arial" charset="0"/>
              </a:rPr>
              <a:t>Сжатие фрагментов (необязательное).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ru-RU" altLang="ru-RU" dirty="0">
                <a:cs typeface="Arial" charset="0"/>
              </a:rPr>
              <a:t>Добавление </a:t>
            </a:r>
            <a:r>
              <a:rPr lang="en-US" altLang="ru-RU" dirty="0">
                <a:cs typeface="Arial" charset="0"/>
              </a:rPr>
              <a:t>HMAC</a:t>
            </a:r>
            <a:r>
              <a:rPr lang="ru-RU" altLang="ru-RU" dirty="0">
                <a:cs typeface="Arial" charset="0"/>
              </a:rPr>
              <a:t>, вычисленного с помощью ключа</a:t>
            </a:r>
            <a:r>
              <a:rPr lang="en-US" altLang="ru-RU" dirty="0">
                <a:cs typeface="Arial" charset="0"/>
              </a:rPr>
              <a:t>.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ru-RU" altLang="ru-RU" dirty="0">
                <a:cs typeface="Arial" charset="0"/>
              </a:rPr>
              <a:t>Шифрование фрагмента и </a:t>
            </a:r>
            <a:r>
              <a:rPr lang="en-US" altLang="ru-RU" dirty="0">
                <a:cs typeface="Arial" charset="0"/>
              </a:rPr>
              <a:t>HMAC</a:t>
            </a:r>
            <a:r>
              <a:rPr lang="ru-RU" altLang="ru-RU" dirty="0">
                <a:cs typeface="Arial" charset="0"/>
              </a:rPr>
              <a:t> симметричным алгоритмом с помощью ключа шифрования и (при использовании блочного шифрования) вектора инициализации.</a:t>
            </a:r>
            <a:r>
              <a:rPr lang="en-US" altLang="ru-RU" dirty="0">
                <a:cs typeface="Arial" charset="0"/>
              </a:rPr>
              <a:t>.</a:t>
            </a:r>
            <a:endParaRPr lang="ru-RU" altLang="ru-RU" dirty="0">
              <a:cs typeface="Arial" charset="0"/>
            </a:endParaRP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ru-RU" altLang="ru-RU" dirty="0">
                <a:cs typeface="Arial" charset="0"/>
              </a:rPr>
              <a:t>Добавление заголовка.</a:t>
            </a:r>
          </a:p>
        </p:txBody>
      </p:sp>
    </p:spTree>
    <p:extLst>
      <p:ext uri="{BB962C8B-B14F-4D97-AF65-F5344CB8AC3E}">
        <p14:creationId xmlns:p14="http://schemas.microsoft.com/office/powerpoint/2010/main" val="2398744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700213"/>
          </a:xfrm>
        </p:spPr>
        <p:txBody>
          <a:bodyPr>
            <a:normAutofit fontScale="90000"/>
          </a:bodyPr>
          <a:lstStyle/>
          <a:p>
            <a:r>
              <a:rPr lang="en-US" altLang="ru-RU" sz="4000" dirty="0"/>
              <a:t>SSL. </a:t>
            </a:r>
            <a:r>
              <a:rPr lang="ru-RU" altLang="ru-RU" sz="4000" dirty="0"/>
              <a:t>Протокол квитирования.</a:t>
            </a:r>
            <a:r>
              <a:rPr lang="en-US" altLang="ru-RU" sz="4000" dirty="0"/>
              <a:t> </a:t>
            </a:r>
            <a:r>
              <a:rPr lang="ru-RU" altLang="ru-RU" sz="4000" dirty="0"/>
              <a:t>Определение параметров защиты и аутентификация сервера</a:t>
            </a:r>
          </a:p>
        </p:txBody>
      </p:sp>
      <p:sp>
        <p:nvSpPr>
          <p:cNvPr id="24591" name="Rectangle 15"/>
          <p:cNvSpPr>
            <a:spLocks noGrp="1" noChangeArrowheads="1"/>
          </p:cNvSpPr>
          <p:nvPr>
            <p:ph type="body" sz="half" idx="2"/>
          </p:nvPr>
        </p:nvSpPr>
        <p:spPr>
          <a:xfrm>
            <a:off x="0" y="4789991"/>
            <a:ext cx="9144000" cy="2068009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sz="2800" dirty="0"/>
              <a:t>На шаге 5 возможна отправка сообщений </a:t>
            </a:r>
            <a:r>
              <a:rPr lang="en-US" altLang="ru-RU" sz="2800" dirty="0"/>
              <a:t>Server-Key-Exchange </a:t>
            </a:r>
            <a:r>
              <a:rPr lang="ru-RU" altLang="ru-RU" sz="2800" dirty="0"/>
              <a:t>(открытые параметры криптоалгоритма </a:t>
            </a:r>
            <a:r>
              <a:rPr lang="en-US" altLang="ru-RU" sz="2800" dirty="0"/>
              <a:t>DH, </a:t>
            </a:r>
            <a:r>
              <a:rPr lang="ru-RU" altLang="ru-RU" sz="2800" dirty="0"/>
              <a:t>снабженные </a:t>
            </a:r>
            <a:r>
              <a:rPr lang="ru-RU" altLang="ru-RU" sz="2800" dirty="0" smtClean="0"/>
              <a:t>ЭП </a:t>
            </a:r>
            <a:r>
              <a:rPr lang="ru-RU" altLang="ru-RU" sz="2800" dirty="0"/>
              <a:t>сервера) и </a:t>
            </a:r>
            <a:r>
              <a:rPr lang="en-US" altLang="ru-RU" sz="2800" dirty="0"/>
              <a:t>Certificate-Request (</a:t>
            </a:r>
            <a:r>
              <a:rPr lang="ru-RU" altLang="ru-RU" sz="2800" dirty="0"/>
              <a:t>запрос сертификата с </a:t>
            </a:r>
            <a:r>
              <a:rPr lang="en-US" altLang="ru-RU" sz="2800" dirty="0"/>
              <a:t>PKU </a:t>
            </a:r>
            <a:r>
              <a:rPr lang="ru-RU" altLang="ru-RU" sz="2800" dirty="0"/>
              <a:t>и список допустимых удостоверяющих центров).</a:t>
            </a:r>
          </a:p>
        </p:txBody>
      </p:sp>
      <p:sp>
        <p:nvSpPr>
          <p:cNvPr id="24580" name="Text Box 4"/>
          <p:cNvSpPr txBox="1">
            <a:spLocks noChangeArrowheads="1"/>
          </p:cNvSpPr>
          <p:nvPr/>
        </p:nvSpPr>
        <p:spPr bwMode="auto">
          <a:xfrm>
            <a:off x="323850" y="1700213"/>
            <a:ext cx="2596416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800" dirty="0"/>
              <a:t>Пользователь </a:t>
            </a:r>
            <a:r>
              <a:rPr lang="en-US" altLang="ru-RU" sz="2800" dirty="0"/>
              <a:t>U</a:t>
            </a:r>
            <a:endParaRPr lang="ru-RU" altLang="ru-RU" sz="2800" dirty="0"/>
          </a:p>
        </p:txBody>
      </p:sp>
      <p:sp>
        <p:nvSpPr>
          <p:cNvPr id="24581" name="Text Box 5"/>
          <p:cNvSpPr txBox="1">
            <a:spLocks noChangeArrowheads="1"/>
          </p:cNvSpPr>
          <p:nvPr/>
        </p:nvSpPr>
        <p:spPr bwMode="auto">
          <a:xfrm>
            <a:off x="971550" y="2565400"/>
            <a:ext cx="1266693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800"/>
              <a:t>Клиент</a:t>
            </a:r>
          </a:p>
        </p:txBody>
      </p:sp>
      <p:sp>
        <p:nvSpPr>
          <p:cNvPr id="24582" name="Line 6"/>
          <p:cNvSpPr>
            <a:spLocks noChangeShapeType="1"/>
          </p:cNvSpPr>
          <p:nvPr/>
        </p:nvSpPr>
        <p:spPr bwMode="auto">
          <a:xfrm>
            <a:off x="1476375" y="2205038"/>
            <a:ext cx="0" cy="50323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4583" name="Text Box 7"/>
          <p:cNvSpPr txBox="1">
            <a:spLocks noChangeArrowheads="1"/>
          </p:cNvSpPr>
          <p:nvPr/>
        </p:nvSpPr>
        <p:spPr bwMode="auto">
          <a:xfrm>
            <a:off x="0" y="2974109"/>
            <a:ext cx="2618024" cy="18158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800" dirty="0"/>
              <a:t>1) случайное </a:t>
            </a:r>
            <a:r>
              <a:rPr lang="en-US" altLang="ru-RU" sz="2800" dirty="0"/>
              <a:t>N</a:t>
            </a:r>
            <a:r>
              <a:rPr lang="en-US" altLang="ru-RU" sz="2800" b="1" baseline="-25000" dirty="0"/>
              <a:t>U</a:t>
            </a:r>
            <a:r>
              <a:rPr lang="en-US" altLang="ru-RU" sz="2800" dirty="0"/>
              <a:t/>
            </a:r>
            <a:br>
              <a:rPr lang="en-US" altLang="ru-RU" sz="2800" dirty="0"/>
            </a:br>
            <a:r>
              <a:rPr lang="en-US" altLang="ru-RU" sz="2800" dirty="0"/>
              <a:t>6) </a:t>
            </a:r>
            <a:r>
              <a:rPr lang="ru-RU" altLang="ru-RU" sz="2800" dirty="0"/>
              <a:t>проверка </a:t>
            </a:r>
            <a:r>
              <a:rPr lang="en-US" altLang="ru-RU" sz="2800" dirty="0"/>
              <a:t/>
            </a:r>
            <a:br>
              <a:rPr lang="en-US" altLang="ru-RU" sz="2800" dirty="0"/>
            </a:br>
            <a:r>
              <a:rPr lang="ru-RU" altLang="ru-RU" sz="2800" dirty="0"/>
              <a:t>сертификата </a:t>
            </a:r>
            <a:r>
              <a:rPr lang="en-US" altLang="ru-RU" sz="2800" dirty="0"/>
              <a:t/>
            </a:r>
            <a:br>
              <a:rPr lang="en-US" altLang="ru-RU" sz="2800" dirty="0"/>
            </a:br>
            <a:r>
              <a:rPr lang="ru-RU" altLang="ru-RU" sz="2800" dirty="0"/>
              <a:t>с </a:t>
            </a:r>
            <a:r>
              <a:rPr lang="en-US" altLang="ru-RU" sz="2800" dirty="0"/>
              <a:t>PKS</a:t>
            </a:r>
            <a:endParaRPr lang="ru-RU" altLang="ru-RU" sz="2800" dirty="0"/>
          </a:p>
        </p:txBody>
      </p:sp>
      <p:sp>
        <p:nvSpPr>
          <p:cNvPr id="24584" name="Text Box 8"/>
          <p:cNvSpPr txBox="1">
            <a:spLocks noChangeArrowheads="1"/>
          </p:cNvSpPr>
          <p:nvPr/>
        </p:nvSpPr>
        <p:spPr bwMode="auto">
          <a:xfrm>
            <a:off x="3065168" y="1827193"/>
            <a:ext cx="2694264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ru-RU" sz="2800" dirty="0"/>
              <a:t>2) Hello-Request,</a:t>
            </a:r>
            <a:br>
              <a:rPr lang="en-US" altLang="ru-RU" sz="2800" dirty="0"/>
            </a:br>
            <a:r>
              <a:rPr lang="en-US" altLang="ru-RU" sz="2800" dirty="0"/>
              <a:t>Client-Hello (N</a:t>
            </a:r>
            <a:r>
              <a:rPr lang="en-US" altLang="ru-RU" sz="2800" b="1" baseline="-25000" dirty="0"/>
              <a:t>U</a:t>
            </a:r>
            <a:r>
              <a:rPr lang="en-US" altLang="ru-RU" sz="2800" dirty="0"/>
              <a:t>)</a:t>
            </a:r>
            <a:endParaRPr lang="ru-RU" altLang="ru-RU" sz="2800" dirty="0"/>
          </a:p>
        </p:txBody>
      </p:sp>
      <p:sp>
        <p:nvSpPr>
          <p:cNvPr id="24585" name="Text Box 9"/>
          <p:cNvSpPr txBox="1">
            <a:spLocks noChangeArrowheads="1"/>
          </p:cNvSpPr>
          <p:nvPr/>
        </p:nvSpPr>
        <p:spPr bwMode="auto">
          <a:xfrm>
            <a:off x="6732588" y="1700213"/>
            <a:ext cx="152798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800" dirty="0"/>
              <a:t>Сервер </a:t>
            </a:r>
            <a:r>
              <a:rPr lang="en-US" altLang="ru-RU" sz="2800" dirty="0"/>
              <a:t>S</a:t>
            </a:r>
            <a:endParaRPr lang="ru-RU" altLang="ru-RU" sz="2800" dirty="0"/>
          </a:p>
        </p:txBody>
      </p:sp>
      <p:sp>
        <p:nvSpPr>
          <p:cNvPr id="24586" name="Line 10"/>
          <p:cNvSpPr>
            <a:spLocks noChangeShapeType="1"/>
          </p:cNvSpPr>
          <p:nvPr/>
        </p:nvSpPr>
        <p:spPr bwMode="auto">
          <a:xfrm>
            <a:off x="3132138" y="2781300"/>
            <a:ext cx="2808287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4587" name="Text Box 11"/>
          <p:cNvSpPr txBox="1">
            <a:spLocks noChangeArrowheads="1"/>
          </p:cNvSpPr>
          <p:nvPr/>
        </p:nvSpPr>
        <p:spPr bwMode="auto">
          <a:xfrm>
            <a:off x="6430963" y="2276475"/>
            <a:ext cx="2714397" cy="1384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800" dirty="0"/>
              <a:t>3) случайное </a:t>
            </a:r>
            <a:r>
              <a:rPr lang="en-US" altLang="ru-RU" sz="2800" dirty="0"/>
              <a:t>N</a:t>
            </a:r>
            <a:r>
              <a:rPr lang="en-US" altLang="ru-RU" sz="2800" b="1" baseline="-25000" dirty="0"/>
              <a:t>S</a:t>
            </a:r>
            <a:r>
              <a:rPr lang="en-US" altLang="ru-RU" sz="2800" dirty="0"/>
              <a:t/>
            </a:r>
            <a:br>
              <a:rPr lang="en-US" altLang="ru-RU" sz="2800" dirty="0"/>
            </a:br>
            <a:r>
              <a:rPr lang="en-US" altLang="ru-RU" sz="2800" dirty="0"/>
              <a:t>4) </a:t>
            </a:r>
            <a:r>
              <a:rPr lang="ru-RU" altLang="ru-RU" sz="2800" dirty="0"/>
              <a:t>подготовка</a:t>
            </a:r>
            <a:br>
              <a:rPr lang="ru-RU" altLang="ru-RU" sz="2800" dirty="0"/>
            </a:br>
            <a:r>
              <a:rPr lang="ru-RU" altLang="ru-RU" sz="2800" dirty="0"/>
              <a:t>сертификата </a:t>
            </a:r>
            <a:r>
              <a:rPr lang="en-US" altLang="ru-RU" sz="2800" dirty="0"/>
              <a:t>PKS</a:t>
            </a:r>
            <a:endParaRPr lang="ru-RU" altLang="ru-RU" sz="2800" dirty="0"/>
          </a:p>
        </p:txBody>
      </p:sp>
      <p:sp>
        <p:nvSpPr>
          <p:cNvPr id="24588" name="Text Box 12"/>
          <p:cNvSpPr txBox="1">
            <a:spLocks noChangeArrowheads="1"/>
          </p:cNvSpPr>
          <p:nvPr/>
        </p:nvSpPr>
        <p:spPr bwMode="auto">
          <a:xfrm>
            <a:off x="3100727" y="2822392"/>
            <a:ext cx="2871107" cy="18158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800" dirty="0"/>
              <a:t>5) </a:t>
            </a:r>
            <a:r>
              <a:rPr lang="en-US" altLang="ru-RU" sz="2800" dirty="0"/>
              <a:t>Server-Hello, </a:t>
            </a:r>
            <a:br>
              <a:rPr lang="en-US" altLang="ru-RU" sz="2800" dirty="0"/>
            </a:br>
            <a:r>
              <a:rPr lang="en-US" altLang="ru-RU" sz="2800" dirty="0"/>
              <a:t>Certificate,</a:t>
            </a:r>
            <a:br>
              <a:rPr lang="en-US" altLang="ru-RU" sz="2800" dirty="0"/>
            </a:br>
            <a:r>
              <a:rPr lang="en-US" altLang="ru-RU" sz="2800" dirty="0"/>
              <a:t>Server-Hello-Done</a:t>
            </a:r>
            <a:br>
              <a:rPr lang="en-US" altLang="ru-RU" sz="2800" dirty="0"/>
            </a:br>
            <a:r>
              <a:rPr lang="en-US" altLang="ru-RU" sz="2800" dirty="0"/>
              <a:t>(N</a:t>
            </a:r>
            <a:r>
              <a:rPr lang="en-US" altLang="ru-RU" sz="2800" b="1" baseline="-25000" dirty="0"/>
              <a:t>S</a:t>
            </a:r>
            <a:r>
              <a:rPr lang="en-US" altLang="ru-RU" sz="2800" dirty="0"/>
              <a:t>, PKS)</a:t>
            </a:r>
            <a:endParaRPr lang="ru-RU" altLang="ru-RU" sz="2800" dirty="0"/>
          </a:p>
        </p:txBody>
      </p:sp>
      <p:sp>
        <p:nvSpPr>
          <p:cNvPr id="24589" name="Line 13"/>
          <p:cNvSpPr>
            <a:spLocks noChangeShapeType="1"/>
          </p:cNvSpPr>
          <p:nvPr/>
        </p:nvSpPr>
        <p:spPr bwMode="auto">
          <a:xfrm flipH="1">
            <a:off x="3132138" y="4581525"/>
            <a:ext cx="2735262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9303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>
            <a:normAutofit fontScale="90000"/>
          </a:bodyPr>
          <a:lstStyle/>
          <a:p>
            <a:r>
              <a:rPr lang="en-US" altLang="ru-RU" sz="4000" dirty="0"/>
              <a:t>SSL. </a:t>
            </a:r>
            <a:r>
              <a:rPr lang="ru-RU" altLang="ru-RU" sz="4000" dirty="0"/>
              <a:t>Протокол квитирования.</a:t>
            </a:r>
            <a:r>
              <a:rPr lang="en-US" altLang="ru-RU" sz="4000" dirty="0"/>
              <a:t> </a:t>
            </a:r>
            <a:r>
              <a:rPr lang="ru-RU" altLang="ru-RU" sz="4000" dirty="0"/>
              <a:t>Обмен ключами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4237732"/>
            <a:ext cx="9144000" cy="2620267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altLang="ru-RU" dirty="0"/>
              <a:t>На шаге 8 возможна отправка сообщений </a:t>
            </a:r>
            <a:r>
              <a:rPr lang="en-US" altLang="ru-RU" dirty="0"/>
              <a:t>Certificate </a:t>
            </a:r>
            <a:r>
              <a:rPr lang="ru-RU" altLang="ru-RU" dirty="0"/>
              <a:t>(сертификат с </a:t>
            </a:r>
            <a:r>
              <a:rPr lang="en-US" altLang="ru-RU" dirty="0"/>
              <a:t>PKU, </a:t>
            </a:r>
            <a:r>
              <a:rPr lang="ru-RU" altLang="ru-RU" dirty="0"/>
              <a:t>который проверяется на шаге 9</a:t>
            </a:r>
            <a:r>
              <a:rPr lang="en-US" altLang="ru-RU" dirty="0"/>
              <a:t>)</a:t>
            </a:r>
            <a:r>
              <a:rPr lang="ru-RU" altLang="ru-RU" dirty="0"/>
              <a:t> и </a:t>
            </a:r>
            <a:r>
              <a:rPr lang="en-US" altLang="ru-RU" dirty="0"/>
              <a:t>Certificate-Verify (</a:t>
            </a:r>
            <a:r>
              <a:rPr lang="ru-RU" altLang="ru-RU" dirty="0" smtClean="0"/>
              <a:t>ЭП </a:t>
            </a:r>
            <a:r>
              <a:rPr lang="ru-RU" altLang="ru-RU" dirty="0"/>
              <a:t>клиента под </a:t>
            </a:r>
            <a:r>
              <a:rPr lang="en-US" altLang="ru-RU" dirty="0" err="1"/>
              <a:t>mk</a:t>
            </a:r>
            <a:r>
              <a:rPr lang="en-US" altLang="ru-RU" dirty="0"/>
              <a:t> </a:t>
            </a:r>
            <a:r>
              <a:rPr lang="ru-RU" altLang="ru-RU" dirty="0"/>
              <a:t>и </a:t>
            </a:r>
            <a:r>
              <a:rPr lang="ru-RU" altLang="ru-RU"/>
              <a:t>сообщениями </a:t>
            </a:r>
            <a:r>
              <a:rPr lang="ru-RU" altLang="ru-RU" smtClean="0"/>
              <a:t>2 </a:t>
            </a:r>
            <a:r>
              <a:rPr lang="ru-RU" altLang="ru-RU"/>
              <a:t>и </a:t>
            </a:r>
            <a:r>
              <a:rPr lang="ru-RU" altLang="ru-RU" smtClean="0"/>
              <a:t>5, </a:t>
            </a:r>
            <a:r>
              <a:rPr lang="ru-RU" altLang="ru-RU" dirty="0"/>
              <a:t>которая проверяется на шаге 9).</a:t>
            </a:r>
          </a:p>
        </p:txBody>
      </p:sp>
      <p:sp>
        <p:nvSpPr>
          <p:cNvPr id="26628" name="Text Box 4"/>
          <p:cNvSpPr txBox="1">
            <a:spLocks noChangeArrowheads="1"/>
          </p:cNvSpPr>
          <p:nvPr/>
        </p:nvSpPr>
        <p:spPr bwMode="auto">
          <a:xfrm>
            <a:off x="231775" y="1503363"/>
            <a:ext cx="2596416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800" dirty="0"/>
              <a:t>Пользователь </a:t>
            </a:r>
            <a:r>
              <a:rPr lang="en-US" altLang="ru-RU" sz="2800" dirty="0"/>
              <a:t>U</a:t>
            </a:r>
            <a:endParaRPr lang="ru-RU" altLang="ru-RU" sz="2800" dirty="0"/>
          </a:p>
        </p:txBody>
      </p:sp>
      <p:sp>
        <p:nvSpPr>
          <p:cNvPr id="26629" name="Text Box 5"/>
          <p:cNvSpPr txBox="1">
            <a:spLocks noChangeArrowheads="1"/>
          </p:cNvSpPr>
          <p:nvPr/>
        </p:nvSpPr>
        <p:spPr bwMode="auto">
          <a:xfrm>
            <a:off x="611188" y="2420938"/>
            <a:ext cx="1266693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800" dirty="0"/>
              <a:t>Клиент</a:t>
            </a:r>
          </a:p>
        </p:txBody>
      </p:sp>
      <p:sp>
        <p:nvSpPr>
          <p:cNvPr id="26630" name="Line 6"/>
          <p:cNvSpPr>
            <a:spLocks noChangeShapeType="1"/>
          </p:cNvSpPr>
          <p:nvPr/>
        </p:nvSpPr>
        <p:spPr bwMode="auto">
          <a:xfrm>
            <a:off x="1187450" y="1916113"/>
            <a:ext cx="0" cy="5048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6631" name="Text Box 7"/>
          <p:cNvSpPr txBox="1">
            <a:spLocks noChangeArrowheads="1"/>
          </p:cNvSpPr>
          <p:nvPr/>
        </p:nvSpPr>
        <p:spPr bwMode="auto">
          <a:xfrm>
            <a:off x="6902046" y="1313190"/>
            <a:ext cx="152798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800" dirty="0"/>
              <a:t>Сервер </a:t>
            </a:r>
            <a:r>
              <a:rPr lang="en-US" altLang="ru-RU" sz="2800" dirty="0"/>
              <a:t>S</a:t>
            </a:r>
            <a:endParaRPr lang="ru-RU" altLang="ru-RU" sz="2800" dirty="0"/>
          </a:p>
        </p:txBody>
      </p:sp>
      <p:sp>
        <p:nvSpPr>
          <p:cNvPr id="26633" name="Text Box 9"/>
          <p:cNvSpPr txBox="1">
            <a:spLocks noChangeArrowheads="1"/>
          </p:cNvSpPr>
          <p:nvPr/>
        </p:nvSpPr>
        <p:spPr bwMode="auto">
          <a:xfrm>
            <a:off x="0" y="2852738"/>
            <a:ext cx="3025187" cy="1384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800" dirty="0"/>
              <a:t>7) случайный </a:t>
            </a:r>
            <a:r>
              <a:rPr lang="en-US" altLang="ru-RU" sz="2800" dirty="0" err="1"/>
              <a:t>pmk</a:t>
            </a:r>
            <a:r>
              <a:rPr lang="en-US" altLang="ru-RU" sz="2800" dirty="0"/>
              <a:t>,</a:t>
            </a:r>
          </a:p>
          <a:p>
            <a:r>
              <a:rPr lang="en-US" altLang="ru-RU" sz="2800" dirty="0"/>
              <a:t>E</a:t>
            </a:r>
            <a:r>
              <a:rPr lang="en-US" altLang="ru-RU" sz="2800" b="1" baseline="-25000" dirty="0"/>
              <a:t>PKS</a:t>
            </a:r>
            <a:r>
              <a:rPr lang="en-US" altLang="ru-RU" sz="2800" dirty="0"/>
              <a:t>(</a:t>
            </a:r>
            <a:r>
              <a:rPr lang="en-US" altLang="ru-RU" sz="2800" dirty="0" err="1"/>
              <a:t>pmk</a:t>
            </a:r>
            <a:r>
              <a:rPr lang="en-US" altLang="ru-RU" sz="2800" dirty="0"/>
              <a:t>), </a:t>
            </a:r>
            <a:r>
              <a:rPr lang="en-US" altLang="ru-RU" sz="2800" dirty="0" err="1"/>
              <a:t>mk</a:t>
            </a:r>
            <a:r>
              <a:rPr lang="en-US" altLang="ru-RU" sz="2800" dirty="0"/>
              <a:t>=</a:t>
            </a:r>
            <a:br>
              <a:rPr lang="en-US" altLang="ru-RU" sz="2800" dirty="0"/>
            </a:br>
            <a:r>
              <a:rPr lang="en-US" altLang="ru-RU" sz="2800" dirty="0"/>
              <a:t>H (</a:t>
            </a:r>
            <a:r>
              <a:rPr lang="en-US" altLang="ru-RU" sz="2800" dirty="0" err="1"/>
              <a:t>pmk</a:t>
            </a:r>
            <a:r>
              <a:rPr lang="en-US" altLang="ru-RU" sz="2800" dirty="0"/>
              <a:t>, N</a:t>
            </a:r>
            <a:r>
              <a:rPr lang="en-US" altLang="ru-RU" sz="2800" b="1" baseline="-25000" dirty="0"/>
              <a:t>U</a:t>
            </a:r>
            <a:r>
              <a:rPr lang="en-US" altLang="ru-RU" sz="2800" dirty="0"/>
              <a:t>, N</a:t>
            </a:r>
            <a:r>
              <a:rPr lang="en-US" altLang="ru-RU" sz="2800" b="1" baseline="-25000" dirty="0"/>
              <a:t>S</a:t>
            </a:r>
            <a:r>
              <a:rPr lang="en-US" altLang="ru-RU" sz="2800" dirty="0"/>
              <a:t>)</a:t>
            </a:r>
            <a:endParaRPr lang="ru-RU" altLang="ru-RU" sz="2800" dirty="0"/>
          </a:p>
        </p:txBody>
      </p:sp>
      <p:sp>
        <p:nvSpPr>
          <p:cNvPr id="26634" name="Text Box 10"/>
          <p:cNvSpPr txBox="1">
            <a:spLocks noChangeArrowheads="1"/>
          </p:cNvSpPr>
          <p:nvPr/>
        </p:nvSpPr>
        <p:spPr bwMode="auto">
          <a:xfrm>
            <a:off x="3543300" y="1574800"/>
            <a:ext cx="2134623" cy="1384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ru-RU" sz="2800" dirty="0"/>
              <a:t>8) Client-Key-</a:t>
            </a:r>
            <a:br>
              <a:rPr lang="en-US" altLang="ru-RU" sz="2800" dirty="0"/>
            </a:br>
            <a:r>
              <a:rPr lang="en-US" altLang="ru-RU" sz="2800" dirty="0"/>
              <a:t>Exchange</a:t>
            </a:r>
            <a:br>
              <a:rPr lang="en-US" altLang="ru-RU" sz="2800" dirty="0"/>
            </a:br>
            <a:r>
              <a:rPr lang="en-US" altLang="ru-RU" sz="2800" dirty="0"/>
              <a:t>(E</a:t>
            </a:r>
            <a:r>
              <a:rPr lang="en-US" altLang="ru-RU" sz="2800" b="1" baseline="-25000" dirty="0"/>
              <a:t>PKS</a:t>
            </a:r>
            <a:r>
              <a:rPr lang="en-US" altLang="ru-RU" sz="2800" dirty="0"/>
              <a:t>(</a:t>
            </a:r>
            <a:r>
              <a:rPr lang="en-US" altLang="ru-RU" sz="2800" dirty="0" err="1"/>
              <a:t>pmk</a:t>
            </a:r>
            <a:r>
              <a:rPr lang="en-US" altLang="ru-RU" sz="2800" dirty="0"/>
              <a:t>)</a:t>
            </a:r>
            <a:r>
              <a:rPr lang="ru-RU" altLang="ru-RU" sz="2800" dirty="0"/>
              <a:t>)</a:t>
            </a:r>
          </a:p>
        </p:txBody>
      </p:sp>
      <p:sp>
        <p:nvSpPr>
          <p:cNvPr id="26635" name="Line 11"/>
          <p:cNvSpPr>
            <a:spLocks noChangeShapeType="1"/>
          </p:cNvSpPr>
          <p:nvPr/>
        </p:nvSpPr>
        <p:spPr bwMode="auto">
          <a:xfrm>
            <a:off x="3492500" y="2924175"/>
            <a:ext cx="266382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6636" name="Text Box 12"/>
          <p:cNvSpPr txBox="1">
            <a:spLocks noChangeArrowheads="1"/>
          </p:cNvSpPr>
          <p:nvPr/>
        </p:nvSpPr>
        <p:spPr bwMode="auto">
          <a:xfrm>
            <a:off x="6179092" y="1916113"/>
            <a:ext cx="2973891" cy="1384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ru-RU" sz="2800" dirty="0"/>
              <a:t>9) D</a:t>
            </a:r>
            <a:r>
              <a:rPr lang="en-US" altLang="ru-RU" sz="2800" b="1" baseline="-25000" dirty="0"/>
              <a:t>SKS</a:t>
            </a:r>
            <a:r>
              <a:rPr lang="en-US" altLang="ru-RU" sz="2800" dirty="0"/>
              <a:t>(E</a:t>
            </a:r>
            <a:r>
              <a:rPr lang="en-US" altLang="ru-RU" sz="2800" b="1" baseline="-25000" dirty="0"/>
              <a:t>PKS</a:t>
            </a:r>
            <a:r>
              <a:rPr lang="en-US" altLang="ru-RU" sz="2800" dirty="0"/>
              <a:t>(</a:t>
            </a:r>
            <a:r>
              <a:rPr lang="en-US" altLang="ru-RU" sz="2800" dirty="0" err="1"/>
              <a:t>pmk</a:t>
            </a:r>
            <a:r>
              <a:rPr lang="en-US" altLang="ru-RU" sz="2800" dirty="0"/>
              <a:t>))=</a:t>
            </a:r>
            <a:br>
              <a:rPr lang="en-US" altLang="ru-RU" sz="2800" dirty="0"/>
            </a:br>
            <a:r>
              <a:rPr lang="en-US" altLang="ru-RU" sz="2800" dirty="0" err="1"/>
              <a:t>pmk</a:t>
            </a:r>
            <a:r>
              <a:rPr lang="en-US" altLang="ru-RU" sz="2800" dirty="0"/>
              <a:t>,</a:t>
            </a:r>
            <a:br>
              <a:rPr lang="en-US" altLang="ru-RU" sz="2800" dirty="0"/>
            </a:br>
            <a:r>
              <a:rPr lang="en-US" altLang="ru-RU" sz="2800" dirty="0" err="1"/>
              <a:t>mk</a:t>
            </a:r>
            <a:r>
              <a:rPr lang="en-US" altLang="ru-RU" sz="2800" dirty="0"/>
              <a:t>=H(</a:t>
            </a:r>
            <a:r>
              <a:rPr lang="en-US" altLang="ru-RU" sz="2800" dirty="0" err="1"/>
              <a:t>pmk</a:t>
            </a:r>
            <a:r>
              <a:rPr lang="en-US" altLang="ru-RU" sz="2800" dirty="0"/>
              <a:t>, N</a:t>
            </a:r>
            <a:r>
              <a:rPr lang="en-US" altLang="ru-RU" sz="2800" b="1" baseline="-25000" dirty="0"/>
              <a:t>U</a:t>
            </a:r>
            <a:r>
              <a:rPr lang="en-US" altLang="ru-RU" sz="2800" dirty="0"/>
              <a:t>, N</a:t>
            </a:r>
            <a:r>
              <a:rPr lang="en-US" altLang="ru-RU" sz="2800" b="1" baseline="-25000" dirty="0"/>
              <a:t>S</a:t>
            </a:r>
            <a:r>
              <a:rPr lang="en-US" altLang="ru-RU" sz="2800" dirty="0"/>
              <a:t>)</a:t>
            </a:r>
            <a:endParaRPr lang="ru-RU" altLang="ru-RU" sz="2800" dirty="0"/>
          </a:p>
        </p:txBody>
      </p:sp>
    </p:spTree>
    <p:extLst>
      <p:ext uri="{BB962C8B-B14F-4D97-AF65-F5344CB8AC3E}">
        <p14:creationId xmlns:p14="http://schemas.microsoft.com/office/powerpoint/2010/main" val="2460914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"/>
            <a:ext cx="9144000" cy="980728"/>
          </a:xfrm>
        </p:spPr>
        <p:txBody>
          <a:bodyPr>
            <a:normAutofit fontScale="90000"/>
          </a:bodyPr>
          <a:lstStyle/>
          <a:p>
            <a:r>
              <a:rPr lang="en-US" altLang="ru-RU" sz="4000" dirty="0"/>
              <a:t>SSL. </a:t>
            </a:r>
            <a:r>
              <a:rPr lang="ru-RU" altLang="ru-RU" sz="4000" dirty="0"/>
              <a:t>Протокол квитирования. Завершение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5373216"/>
            <a:ext cx="9144000" cy="1484783"/>
          </a:xfrm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None/>
            </a:pPr>
            <a:r>
              <a:rPr lang="ru-RU" altLang="ru-RU" dirty="0"/>
              <a:t>Теперь возможен защищенный обмен данными между клиентом и сервером на уровне приложения.</a:t>
            </a:r>
          </a:p>
        </p:txBody>
      </p:sp>
      <p:sp>
        <p:nvSpPr>
          <p:cNvPr id="28676" name="Text Box 4"/>
          <p:cNvSpPr txBox="1">
            <a:spLocks noChangeArrowheads="1"/>
          </p:cNvSpPr>
          <p:nvPr/>
        </p:nvSpPr>
        <p:spPr bwMode="auto">
          <a:xfrm>
            <a:off x="0" y="908705"/>
            <a:ext cx="2596416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800" dirty="0"/>
              <a:t>Пользователь </a:t>
            </a:r>
            <a:r>
              <a:rPr lang="en-US" altLang="ru-RU" sz="2800" dirty="0"/>
              <a:t>U</a:t>
            </a:r>
            <a:endParaRPr lang="ru-RU" altLang="ru-RU" sz="2800" dirty="0"/>
          </a:p>
        </p:txBody>
      </p:sp>
      <p:sp>
        <p:nvSpPr>
          <p:cNvPr id="28677" name="Text Box 5"/>
          <p:cNvSpPr txBox="1">
            <a:spLocks noChangeArrowheads="1"/>
          </p:cNvSpPr>
          <p:nvPr/>
        </p:nvSpPr>
        <p:spPr bwMode="auto">
          <a:xfrm>
            <a:off x="395288" y="1805204"/>
            <a:ext cx="1266693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800" dirty="0"/>
              <a:t>Клиент</a:t>
            </a:r>
          </a:p>
        </p:txBody>
      </p:sp>
      <p:sp>
        <p:nvSpPr>
          <p:cNvPr id="28678" name="Line 6"/>
          <p:cNvSpPr>
            <a:spLocks noChangeShapeType="1"/>
          </p:cNvSpPr>
          <p:nvPr/>
        </p:nvSpPr>
        <p:spPr bwMode="auto">
          <a:xfrm>
            <a:off x="1042988" y="1323181"/>
            <a:ext cx="0" cy="5048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8679" name="Text Box 7"/>
          <p:cNvSpPr txBox="1">
            <a:spLocks noChangeArrowheads="1"/>
          </p:cNvSpPr>
          <p:nvPr/>
        </p:nvSpPr>
        <p:spPr bwMode="auto">
          <a:xfrm flipV="1">
            <a:off x="7308850" y="1644650"/>
            <a:ext cx="884238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>
            <a:spAutoFit/>
          </a:bodyPr>
          <a:lstStyle/>
          <a:p>
            <a:endParaRPr lang="ru-RU" altLang="ru-RU"/>
          </a:p>
        </p:txBody>
      </p:sp>
      <p:sp>
        <p:nvSpPr>
          <p:cNvPr id="28680" name="Text Box 8"/>
          <p:cNvSpPr txBox="1">
            <a:spLocks noChangeArrowheads="1"/>
          </p:cNvSpPr>
          <p:nvPr/>
        </p:nvSpPr>
        <p:spPr bwMode="auto">
          <a:xfrm>
            <a:off x="6804248" y="1170315"/>
            <a:ext cx="152798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800" dirty="0"/>
              <a:t>Сервер </a:t>
            </a:r>
            <a:r>
              <a:rPr lang="en-US" altLang="ru-RU" sz="2800" dirty="0"/>
              <a:t>S</a:t>
            </a:r>
            <a:endParaRPr lang="ru-RU" altLang="ru-RU" sz="2800" dirty="0"/>
          </a:p>
        </p:txBody>
      </p:sp>
      <p:sp>
        <p:nvSpPr>
          <p:cNvPr id="28681" name="Text Box 9"/>
          <p:cNvSpPr txBox="1">
            <a:spLocks noChangeArrowheads="1"/>
          </p:cNvSpPr>
          <p:nvPr/>
        </p:nvSpPr>
        <p:spPr bwMode="auto">
          <a:xfrm>
            <a:off x="18550" y="2340835"/>
            <a:ext cx="2987824" cy="31085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rIns="0">
            <a:spAutoFit/>
          </a:bodyPr>
          <a:lstStyle/>
          <a:p>
            <a:r>
              <a:rPr lang="ru-RU" altLang="ru-RU" sz="2800" dirty="0"/>
              <a:t>10) вычисление блока</a:t>
            </a:r>
            <a:br>
              <a:rPr lang="ru-RU" altLang="ru-RU" sz="2800" dirty="0"/>
            </a:br>
            <a:r>
              <a:rPr lang="ru-RU" altLang="ru-RU" sz="2800" dirty="0"/>
              <a:t>ключей </a:t>
            </a:r>
            <a:r>
              <a:rPr lang="ru-RU" altLang="ru-RU" sz="2800" dirty="0">
                <a:cs typeface="Arial" charset="0"/>
              </a:rPr>
              <a:t>–</a:t>
            </a:r>
            <a:r>
              <a:rPr lang="ru-RU" altLang="ru-RU" sz="2800" dirty="0"/>
              <a:t> </a:t>
            </a:r>
            <a:r>
              <a:rPr lang="en-US" altLang="ru-RU" sz="2800" dirty="0"/>
              <a:t>HKU, HKS, </a:t>
            </a:r>
            <a:r>
              <a:rPr lang="ru-RU" altLang="ru-RU" sz="2800" dirty="0"/>
              <a:t/>
            </a:r>
            <a:br>
              <a:rPr lang="ru-RU" altLang="ru-RU" sz="2800" dirty="0"/>
            </a:br>
            <a:r>
              <a:rPr lang="en-US" altLang="ru-RU" sz="2800" dirty="0"/>
              <a:t>KU,</a:t>
            </a:r>
            <a:r>
              <a:rPr lang="ru-RU" altLang="ru-RU" sz="2800" dirty="0"/>
              <a:t> </a:t>
            </a:r>
            <a:r>
              <a:rPr lang="en-US" altLang="ru-RU" sz="2800" dirty="0"/>
              <a:t>KS,</a:t>
            </a:r>
            <a:r>
              <a:rPr lang="ru-RU" altLang="ru-RU" sz="2800" dirty="0"/>
              <a:t> </a:t>
            </a:r>
            <a:r>
              <a:rPr lang="en-US" altLang="ru-RU" sz="2800" dirty="0"/>
              <a:t>IVU, IVS </a:t>
            </a:r>
            <a:r>
              <a:rPr lang="ru-RU" altLang="ru-RU" sz="2800" dirty="0"/>
              <a:t/>
            </a:r>
            <a:br>
              <a:rPr lang="ru-RU" altLang="ru-RU" sz="2800" dirty="0"/>
            </a:br>
            <a:r>
              <a:rPr lang="ru-RU" altLang="ru-RU" sz="2800" dirty="0"/>
              <a:t>(последовательное </a:t>
            </a:r>
            <a:br>
              <a:rPr lang="ru-RU" altLang="ru-RU" sz="2800" dirty="0"/>
            </a:br>
            <a:r>
              <a:rPr lang="ru-RU" altLang="ru-RU" sz="2800" dirty="0"/>
              <a:t>хеширование </a:t>
            </a:r>
            <a:r>
              <a:rPr lang="en-US" altLang="ru-RU" sz="2800" dirty="0" err="1"/>
              <a:t>mk</a:t>
            </a:r>
            <a:r>
              <a:rPr lang="en-US" altLang="ru-RU" sz="2800" dirty="0"/>
              <a:t>, N</a:t>
            </a:r>
            <a:r>
              <a:rPr lang="en-US" altLang="ru-RU" sz="2800" b="1" baseline="-25000" dirty="0"/>
              <a:t>U</a:t>
            </a:r>
            <a:r>
              <a:rPr lang="en-US" altLang="ru-RU" sz="2800" dirty="0" smtClean="0"/>
              <a:t>,</a:t>
            </a:r>
            <a:r>
              <a:rPr lang="ru-RU" altLang="ru-RU" sz="2800" dirty="0" smtClean="0"/>
              <a:t> </a:t>
            </a:r>
            <a:r>
              <a:rPr lang="en-US" altLang="ru-RU" sz="2800" dirty="0" smtClean="0"/>
              <a:t>N</a:t>
            </a:r>
            <a:r>
              <a:rPr lang="en-US" altLang="ru-RU" sz="2800" b="1" baseline="-25000" dirty="0" smtClean="0"/>
              <a:t>S</a:t>
            </a:r>
            <a:r>
              <a:rPr lang="en-US" altLang="ru-RU" sz="2800" dirty="0" smtClean="0"/>
              <a:t> </a:t>
            </a:r>
            <a:r>
              <a:rPr lang="ru-RU" altLang="ru-RU" sz="2800" dirty="0"/>
              <a:t>и констант)</a:t>
            </a:r>
          </a:p>
        </p:txBody>
      </p:sp>
      <p:sp>
        <p:nvSpPr>
          <p:cNvPr id="28682" name="Text Box 10"/>
          <p:cNvSpPr txBox="1">
            <a:spLocks noChangeArrowheads="1"/>
          </p:cNvSpPr>
          <p:nvPr/>
        </p:nvSpPr>
        <p:spPr bwMode="auto">
          <a:xfrm>
            <a:off x="2774995" y="1027350"/>
            <a:ext cx="3589381" cy="17235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ru-RU" altLang="ru-RU" sz="2800" dirty="0"/>
              <a:t>11) </a:t>
            </a:r>
            <a:r>
              <a:rPr lang="en-US" altLang="ru-RU" sz="2800" dirty="0"/>
              <a:t>Change-Cipher-Spec,</a:t>
            </a:r>
            <a:br>
              <a:rPr lang="en-US" altLang="ru-RU" sz="2800" dirty="0"/>
            </a:br>
            <a:r>
              <a:rPr lang="en-US" altLang="ru-RU" sz="2800" dirty="0"/>
              <a:t>Finished (E</a:t>
            </a:r>
            <a:r>
              <a:rPr lang="en-US" altLang="ru-RU" sz="2800" b="1" baseline="-25000" dirty="0"/>
              <a:t>KU </a:t>
            </a:r>
            <a:r>
              <a:rPr lang="en-US" altLang="ru-RU" sz="2800" dirty="0"/>
              <a:t>[H (HKU,</a:t>
            </a:r>
          </a:p>
          <a:p>
            <a:r>
              <a:rPr lang="en-US" altLang="ru-RU" sz="2800" dirty="0" err="1"/>
              <a:t>mk</a:t>
            </a:r>
            <a:r>
              <a:rPr lang="en-US" altLang="ru-RU" sz="2800" dirty="0"/>
              <a:t>, </a:t>
            </a:r>
            <a:r>
              <a:rPr lang="ru-RU" altLang="ru-RU" sz="2800" dirty="0"/>
              <a:t>сообщения </a:t>
            </a:r>
            <a:r>
              <a:rPr lang="en-US" altLang="ru-RU" sz="2800" dirty="0"/>
              <a:t>2,5,8, </a:t>
            </a:r>
          </a:p>
          <a:p>
            <a:r>
              <a:rPr lang="ru-RU" altLang="ru-RU" sz="2800" dirty="0"/>
              <a:t>константы)</a:t>
            </a:r>
            <a:r>
              <a:rPr lang="en-US" altLang="ru-RU" sz="2800" dirty="0"/>
              <a:t>])</a:t>
            </a:r>
            <a:endParaRPr lang="ru-RU" altLang="ru-RU" sz="2800" dirty="0"/>
          </a:p>
        </p:txBody>
      </p:sp>
      <p:sp>
        <p:nvSpPr>
          <p:cNvPr id="28684" name="Line 12"/>
          <p:cNvSpPr>
            <a:spLocks noChangeShapeType="1"/>
          </p:cNvSpPr>
          <p:nvPr/>
        </p:nvSpPr>
        <p:spPr bwMode="auto">
          <a:xfrm>
            <a:off x="3006374" y="2879149"/>
            <a:ext cx="2808287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8685" name="Text Box 13"/>
          <p:cNvSpPr txBox="1">
            <a:spLocks noChangeArrowheads="1"/>
          </p:cNvSpPr>
          <p:nvPr/>
        </p:nvSpPr>
        <p:spPr bwMode="auto">
          <a:xfrm>
            <a:off x="6372225" y="1844675"/>
            <a:ext cx="2771775" cy="34470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/>
          <a:p>
            <a:r>
              <a:rPr lang="ru-RU" altLang="ru-RU" sz="2800" dirty="0"/>
              <a:t>12) вычисление</a:t>
            </a:r>
            <a:br>
              <a:rPr lang="ru-RU" altLang="ru-RU" sz="2800" dirty="0"/>
            </a:br>
            <a:r>
              <a:rPr lang="ru-RU" altLang="ru-RU" sz="2800" dirty="0"/>
              <a:t>блока ключей – </a:t>
            </a:r>
            <a:r>
              <a:rPr lang="en-US" altLang="ru-RU" sz="2800" dirty="0"/>
              <a:t>HKU, HKS, KU,</a:t>
            </a:r>
            <a:r>
              <a:rPr lang="ru-RU" altLang="ru-RU" sz="2800" dirty="0"/>
              <a:t> </a:t>
            </a:r>
            <a:r>
              <a:rPr lang="en-US" altLang="ru-RU" sz="2800" dirty="0"/>
              <a:t>KS,</a:t>
            </a:r>
            <a:r>
              <a:rPr lang="ru-RU" altLang="ru-RU" sz="2800" dirty="0"/>
              <a:t> </a:t>
            </a:r>
            <a:r>
              <a:rPr lang="en-US" altLang="ru-RU" sz="2800" dirty="0"/>
              <a:t>IVU, IVS </a:t>
            </a:r>
            <a:r>
              <a:rPr lang="ru-RU" altLang="ru-RU" sz="2800" dirty="0"/>
              <a:t/>
            </a:r>
            <a:br>
              <a:rPr lang="ru-RU" altLang="ru-RU" sz="2800" dirty="0"/>
            </a:br>
            <a:r>
              <a:rPr lang="ru-RU" altLang="ru-RU" sz="2800" dirty="0"/>
              <a:t>(последователь-</a:t>
            </a:r>
            <a:r>
              <a:rPr lang="ru-RU" altLang="ru-RU" sz="2800" dirty="0" err="1"/>
              <a:t>ное</a:t>
            </a:r>
            <a:r>
              <a:rPr lang="ru-RU" altLang="ru-RU" sz="2800" dirty="0"/>
              <a:t> хеширование </a:t>
            </a:r>
            <a:r>
              <a:rPr lang="en-US" altLang="ru-RU" sz="2800" dirty="0" err="1"/>
              <a:t>mk</a:t>
            </a:r>
            <a:r>
              <a:rPr lang="en-US" altLang="ru-RU" sz="2800" dirty="0"/>
              <a:t>, N</a:t>
            </a:r>
            <a:r>
              <a:rPr lang="en-US" altLang="ru-RU" sz="2800" b="1" dirty="0"/>
              <a:t>U</a:t>
            </a:r>
            <a:r>
              <a:rPr lang="en-US" altLang="ru-RU" sz="2800" dirty="0"/>
              <a:t>,</a:t>
            </a:r>
            <a:r>
              <a:rPr lang="ru-RU" altLang="ru-RU" sz="2800" dirty="0"/>
              <a:t> </a:t>
            </a:r>
            <a:r>
              <a:rPr lang="en-US" altLang="ru-RU" sz="2800" dirty="0"/>
              <a:t>N</a:t>
            </a:r>
            <a:r>
              <a:rPr lang="en-US" altLang="ru-RU" sz="2800" b="1" dirty="0"/>
              <a:t>S</a:t>
            </a:r>
            <a:r>
              <a:rPr lang="en-US" altLang="ru-RU" sz="2800" dirty="0"/>
              <a:t> </a:t>
            </a:r>
            <a:r>
              <a:rPr lang="ru-RU" altLang="ru-RU" sz="2800" dirty="0"/>
              <a:t>и констант) </a:t>
            </a:r>
          </a:p>
        </p:txBody>
      </p:sp>
      <p:sp>
        <p:nvSpPr>
          <p:cNvPr id="28686" name="Text Box 14"/>
          <p:cNvSpPr txBox="1">
            <a:spLocks noChangeArrowheads="1"/>
          </p:cNvSpPr>
          <p:nvPr/>
        </p:nvSpPr>
        <p:spPr bwMode="auto">
          <a:xfrm>
            <a:off x="2979199" y="2924175"/>
            <a:ext cx="2952750" cy="21544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/>
          <a:p>
            <a:r>
              <a:rPr lang="ru-RU" altLang="ru-RU" sz="2800" dirty="0"/>
              <a:t>13) </a:t>
            </a:r>
            <a:r>
              <a:rPr lang="en-US" altLang="ru-RU" sz="2800" dirty="0"/>
              <a:t>Change-Cipher-</a:t>
            </a:r>
            <a:r>
              <a:rPr lang="ru-RU" altLang="ru-RU" sz="2800" dirty="0"/>
              <a:t/>
            </a:r>
            <a:br>
              <a:rPr lang="ru-RU" altLang="ru-RU" sz="2800" dirty="0"/>
            </a:br>
            <a:r>
              <a:rPr lang="en-US" altLang="ru-RU" sz="2800" dirty="0"/>
              <a:t>Spec,</a:t>
            </a:r>
            <a:r>
              <a:rPr lang="ru-RU" altLang="ru-RU" sz="2800" dirty="0"/>
              <a:t> </a:t>
            </a:r>
            <a:r>
              <a:rPr lang="en-US" altLang="ru-RU" sz="2800" dirty="0"/>
              <a:t>Finished </a:t>
            </a:r>
            <a:r>
              <a:rPr lang="ru-RU" altLang="ru-RU" sz="2800" dirty="0"/>
              <a:t>(</a:t>
            </a:r>
            <a:r>
              <a:rPr lang="en-US" altLang="ru-RU" sz="2800" dirty="0"/>
              <a:t>E</a:t>
            </a:r>
            <a:r>
              <a:rPr lang="en-US" altLang="ru-RU" sz="2800" b="1" baseline="-25000" dirty="0"/>
              <a:t>KS </a:t>
            </a:r>
            <a:r>
              <a:rPr lang="en-US" altLang="ru-RU" sz="2800" dirty="0"/>
              <a:t>[</a:t>
            </a:r>
            <a:br>
              <a:rPr lang="en-US" altLang="ru-RU" sz="2800" dirty="0"/>
            </a:br>
            <a:r>
              <a:rPr lang="en-US" altLang="ru-RU" sz="2800" dirty="0"/>
              <a:t>H (HKS, </a:t>
            </a:r>
            <a:r>
              <a:rPr lang="en-US" altLang="ru-RU" sz="2800" dirty="0" err="1"/>
              <a:t>mk</a:t>
            </a:r>
            <a:r>
              <a:rPr lang="en-US" altLang="ru-RU" sz="2800" dirty="0"/>
              <a:t>, </a:t>
            </a:r>
            <a:r>
              <a:rPr lang="ru-RU" altLang="ru-RU" sz="2800" dirty="0"/>
              <a:t>сообщения </a:t>
            </a:r>
            <a:r>
              <a:rPr lang="en-US" altLang="ru-RU" sz="2800" dirty="0"/>
              <a:t>2,5,8, </a:t>
            </a:r>
            <a:r>
              <a:rPr lang="ru-RU" altLang="ru-RU" sz="2800" dirty="0"/>
              <a:t>константы)</a:t>
            </a:r>
            <a:r>
              <a:rPr lang="en-US" altLang="ru-RU" sz="2800" dirty="0"/>
              <a:t>])</a:t>
            </a:r>
            <a:endParaRPr lang="ru-RU" altLang="ru-RU" sz="2800" dirty="0"/>
          </a:p>
        </p:txBody>
      </p:sp>
      <p:sp>
        <p:nvSpPr>
          <p:cNvPr id="28687" name="Line 15"/>
          <p:cNvSpPr>
            <a:spLocks noChangeShapeType="1"/>
          </p:cNvSpPr>
          <p:nvPr/>
        </p:nvSpPr>
        <p:spPr bwMode="auto">
          <a:xfrm flipH="1">
            <a:off x="3132138" y="5229200"/>
            <a:ext cx="295275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9816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341438"/>
          </a:xfrm>
        </p:spPr>
        <p:txBody>
          <a:bodyPr/>
          <a:lstStyle/>
          <a:p>
            <a:r>
              <a:rPr lang="ru-RU" altLang="ru-RU" sz="4000"/>
              <a:t>Аутентификация клиента сервером при использовании </a:t>
            </a:r>
            <a:r>
              <a:rPr lang="en-US" altLang="ru-RU" sz="4000"/>
              <a:t>SSL</a:t>
            </a:r>
            <a:endParaRPr lang="ru-RU" altLang="ru-RU" sz="4000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341438"/>
            <a:ext cx="9144000" cy="5516562"/>
          </a:xfrm>
        </p:spPr>
        <p:txBody>
          <a:bodyPr/>
          <a:lstStyle/>
          <a:p>
            <a:pPr marL="609600" indent="-609600">
              <a:buFont typeface="Wingdings" pitchFamily="2" charset="2"/>
              <a:buAutoNum type="arabicPeriod"/>
            </a:pPr>
            <a:r>
              <a:rPr lang="ru-RU" altLang="ru-RU" dirty="0"/>
              <a:t>С помощью типовых способов аутентификации (аутентификатор не может быть перехвачен при использовании зашифрованных сообщений – выбираемых пользователем имен и паролей. адресов электронной почты и паролей. номеров банковских счетов и т.д.).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ru-RU" altLang="ru-RU" dirty="0"/>
              <a:t>С помощью дополнительной опции аутентификации клиента в </a:t>
            </a:r>
            <a:r>
              <a:rPr lang="en-US" altLang="ru-RU" dirty="0"/>
              <a:t>SSL.</a:t>
            </a:r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611180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908050"/>
          </a:xfrm>
        </p:spPr>
        <p:txBody>
          <a:bodyPr/>
          <a:lstStyle/>
          <a:p>
            <a:r>
              <a:rPr lang="ru-RU" altLang="ru-RU" dirty="0"/>
              <a:t>Аутентификация клиента в </a:t>
            </a:r>
            <a:r>
              <a:rPr lang="en-US" altLang="ru-RU" dirty="0"/>
              <a:t>SSL</a:t>
            </a:r>
            <a:endParaRPr lang="ru-RU" altLang="ru-RU" dirty="0"/>
          </a:p>
        </p:txBody>
      </p:sp>
      <p:sp>
        <p:nvSpPr>
          <p:cNvPr id="30724" name="Text Box 4"/>
          <p:cNvSpPr txBox="1">
            <a:spLocks noChangeArrowheads="1"/>
          </p:cNvSpPr>
          <p:nvPr/>
        </p:nvSpPr>
        <p:spPr bwMode="auto">
          <a:xfrm>
            <a:off x="0" y="1125538"/>
            <a:ext cx="2596416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800" dirty="0"/>
              <a:t>Пользователь </a:t>
            </a:r>
            <a:r>
              <a:rPr lang="en-US" altLang="ru-RU" sz="2800" dirty="0"/>
              <a:t>U</a:t>
            </a:r>
            <a:endParaRPr lang="ru-RU" altLang="ru-RU" sz="2800" dirty="0"/>
          </a:p>
        </p:txBody>
      </p:sp>
      <p:sp>
        <p:nvSpPr>
          <p:cNvPr id="30726" name="Text Box 6"/>
          <p:cNvSpPr txBox="1">
            <a:spLocks noChangeArrowheads="1"/>
          </p:cNvSpPr>
          <p:nvPr/>
        </p:nvSpPr>
        <p:spPr bwMode="auto">
          <a:xfrm>
            <a:off x="539750" y="2205038"/>
            <a:ext cx="1266693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800" dirty="0"/>
              <a:t>Клиент</a:t>
            </a:r>
          </a:p>
        </p:txBody>
      </p:sp>
      <p:sp>
        <p:nvSpPr>
          <p:cNvPr id="30727" name="Line 7"/>
          <p:cNvSpPr>
            <a:spLocks noChangeShapeType="1"/>
          </p:cNvSpPr>
          <p:nvPr/>
        </p:nvSpPr>
        <p:spPr bwMode="auto">
          <a:xfrm flipH="1">
            <a:off x="1116013" y="1557338"/>
            <a:ext cx="0" cy="6477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0728" name="Text Box 8"/>
          <p:cNvSpPr txBox="1">
            <a:spLocks noChangeArrowheads="1"/>
          </p:cNvSpPr>
          <p:nvPr/>
        </p:nvSpPr>
        <p:spPr bwMode="auto">
          <a:xfrm>
            <a:off x="6732588" y="1390468"/>
            <a:ext cx="152798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800" dirty="0"/>
              <a:t>Сервер </a:t>
            </a:r>
            <a:r>
              <a:rPr lang="en-US" altLang="ru-RU" sz="2800" dirty="0"/>
              <a:t>S</a:t>
            </a:r>
            <a:endParaRPr lang="ru-RU" altLang="ru-RU" sz="2800" dirty="0"/>
          </a:p>
        </p:txBody>
      </p:sp>
      <p:sp>
        <p:nvSpPr>
          <p:cNvPr id="30729" name="Text Box 9"/>
          <p:cNvSpPr txBox="1">
            <a:spLocks noChangeArrowheads="1"/>
          </p:cNvSpPr>
          <p:nvPr/>
        </p:nvSpPr>
        <p:spPr bwMode="auto">
          <a:xfrm>
            <a:off x="2426116" y="1080284"/>
            <a:ext cx="4098879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800" dirty="0"/>
              <a:t>5) </a:t>
            </a:r>
            <a:r>
              <a:rPr lang="en-US" altLang="ru-RU" sz="2800" dirty="0"/>
              <a:t>Certificate-Request</a:t>
            </a:r>
            <a:br>
              <a:rPr lang="en-US" altLang="ru-RU" sz="2800" dirty="0"/>
            </a:br>
            <a:r>
              <a:rPr lang="en-US" altLang="ru-RU" sz="2800" dirty="0"/>
              <a:t>(</a:t>
            </a:r>
            <a:r>
              <a:rPr lang="ru-RU" altLang="ru-RU" sz="2800" dirty="0"/>
              <a:t>перед </a:t>
            </a:r>
            <a:r>
              <a:rPr lang="en-US" altLang="ru-RU" sz="2800" dirty="0"/>
              <a:t>Server-Hello-Done)</a:t>
            </a:r>
            <a:endParaRPr lang="ru-RU" altLang="ru-RU" sz="2800" dirty="0"/>
          </a:p>
        </p:txBody>
      </p:sp>
      <p:sp>
        <p:nvSpPr>
          <p:cNvPr id="30730" name="Line 10"/>
          <p:cNvSpPr>
            <a:spLocks noChangeShapeType="1"/>
          </p:cNvSpPr>
          <p:nvPr/>
        </p:nvSpPr>
        <p:spPr bwMode="auto">
          <a:xfrm flipH="1">
            <a:off x="2614612" y="2078120"/>
            <a:ext cx="324167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0731" name="Text Box 11"/>
          <p:cNvSpPr txBox="1">
            <a:spLocks noChangeArrowheads="1"/>
          </p:cNvSpPr>
          <p:nvPr/>
        </p:nvSpPr>
        <p:spPr bwMode="auto">
          <a:xfrm>
            <a:off x="0" y="2708275"/>
            <a:ext cx="2700338" cy="22467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ru-RU" sz="2800" dirty="0"/>
              <a:t>7) </a:t>
            </a:r>
            <a:r>
              <a:rPr lang="ru-RU" altLang="ru-RU" sz="2800" dirty="0" smtClean="0"/>
              <a:t>ЭП</a:t>
            </a:r>
            <a:r>
              <a:rPr lang="ru-RU" altLang="ru-RU" sz="2800" dirty="0"/>
              <a:t>=</a:t>
            </a:r>
            <a:br>
              <a:rPr lang="ru-RU" altLang="ru-RU" sz="2800" dirty="0"/>
            </a:br>
            <a:r>
              <a:rPr lang="en-US" altLang="ru-RU" sz="2800" dirty="0"/>
              <a:t>E</a:t>
            </a:r>
            <a:r>
              <a:rPr lang="en-US" altLang="ru-RU" sz="2800" b="1" baseline="-25000" dirty="0"/>
              <a:t>SKU</a:t>
            </a:r>
            <a:r>
              <a:rPr lang="en-US" altLang="ru-RU" sz="2800" dirty="0"/>
              <a:t> (H (</a:t>
            </a:r>
            <a:r>
              <a:rPr lang="en-US" altLang="ru-RU" sz="2800" dirty="0" err="1"/>
              <a:t>mk</a:t>
            </a:r>
            <a:r>
              <a:rPr lang="en-US" altLang="ru-RU" sz="2800" dirty="0"/>
              <a:t>,</a:t>
            </a:r>
            <a:br>
              <a:rPr lang="en-US" altLang="ru-RU" sz="2800" dirty="0"/>
            </a:br>
            <a:r>
              <a:rPr lang="ru-RU" altLang="ru-RU" sz="2800" dirty="0"/>
              <a:t>сообщения 2 и 5, </a:t>
            </a:r>
            <a:br>
              <a:rPr lang="ru-RU" altLang="ru-RU" sz="2800" dirty="0"/>
            </a:br>
            <a:r>
              <a:rPr lang="ru-RU" altLang="ru-RU" sz="2800" dirty="0"/>
              <a:t>константы))</a:t>
            </a:r>
          </a:p>
        </p:txBody>
      </p:sp>
      <p:sp>
        <p:nvSpPr>
          <p:cNvPr id="30732" name="Text Box 12"/>
          <p:cNvSpPr txBox="1">
            <a:spLocks noChangeArrowheads="1"/>
          </p:cNvSpPr>
          <p:nvPr/>
        </p:nvSpPr>
        <p:spPr bwMode="auto">
          <a:xfrm>
            <a:off x="2617882" y="2295525"/>
            <a:ext cx="3106043" cy="2677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800" dirty="0"/>
              <a:t>8) после </a:t>
            </a:r>
            <a:r>
              <a:rPr lang="en-US" altLang="ru-RU" sz="2800" dirty="0"/>
              <a:t>Client-Key-</a:t>
            </a:r>
            <a:br>
              <a:rPr lang="en-US" altLang="ru-RU" sz="2800" dirty="0"/>
            </a:br>
            <a:r>
              <a:rPr lang="en-US" altLang="ru-RU" sz="2800" dirty="0"/>
              <a:t>Exchange</a:t>
            </a:r>
            <a:r>
              <a:rPr lang="ru-RU" altLang="ru-RU" sz="2800" dirty="0"/>
              <a:t>: </a:t>
            </a:r>
            <a:r>
              <a:rPr lang="en-US" altLang="ru-RU" sz="2800" dirty="0"/>
              <a:t/>
            </a:r>
            <a:br>
              <a:rPr lang="en-US" altLang="ru-RU" sz="2800" dirty="0"/>
            </a:br>
            <a:r>
              <a:rPr lang="en-US" altLang="ru-RU" sz="2800" dirty="0"/>
              <a:t>Certificate (PKU),</a:t>
            </a:r>
            <a:br>
              <a:rPr lang="en-US" altLang="ru-RU" sz="2800" dirty="0"/>
            </a:br>
            <a:r>
              <a:rPr lang="en-US" altLang="ru-RU" sz="2800" dirty="0"/>
              <a:t>Certificate-Verify</a:t>
            </a:r>
            <a:r>
              <a:rPr lang="ru-RU" altLang="ru-RU" sz="2800" dirty="0"/>
              <a:t/>
            </a:r>
            <a:br>
              <a:rPr lang="ru-RU" altLang="ru-RU" sz="2800" dirty="0"/>
            </a:br>
            <a:r>
              <a:rPr lang="en-US" altLang="ru-RU" sz="2800" dirty="0"/>
              <a:t> (</a:t>
            </a:r>
            <a:r>
              <a:rPr lang="ru-RU" altLang="ru-RU" sz="2800" dirty="0" smtClean="0"/>
              <a:t>ЭП</a:t>
            </a:r>
            <a:r>
              <a:rPr lang="ru-RU" altLang="ru-RU" sz="2800" dirty="0"/>
              <a:t>) или</a:t>
            </a:r>
            <a:br>
              <a:rPr lang="ru-RU" altLang="ru-RU" sz="2800" dirty="0"/>
            </a:br>
            <a:r>
              <a:rPr lang="en-US" altLang="ru-RU" sz="2800" dirty="0"/>
              <a:t>No-Certificate</a:t>
            </a:r>
            <a:endParaRPr lang="ru-RU" altLang="ru-RU" sz="2800" dirty="0"/>
          </a:p>
        </p:txBody>
      </p:sp>
      <p:sp>
        <p:nvSpPr>
          <p:cNvPr id="30733" name="Line 13"/>
          <p:cNvSpPr>
            <a:spLocks noChangeShapeType="1"/>
          </p:cNvSpPr>
          <p:nvPr/>
        </p:nvSpPr>
        <p:spPr bwMode="auto">
          <a:xfrm>
            <a:off x="2751138" y="5157192"/>
            <a:ext cx="338455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0734" name="Text Box 14"/>
          <p:cNvSpPr txBox="1">
            <a:spLocks noChangeArrowheads="1"/>
          </p:cNvSpPr>
          <p:nvPr/>
        </p:nvSpPr>
        <p:spPr bwMode="auto">
          <a:xfrm>
            <a:off x="6295347" y="2034391"/>
            <a:ext cx="2858347" cy="35394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ru-RU" sz="2800" dirty="0"/>
              <a:t>9) </a:t>
            </a:r>
            <a:r>
              <a:rPr lang="ru-RU" altLang="ru-RU" sz="2800" dirty="0"/>
              <a:t>проверка </a:t>
            </a:r>
            <a:br>
              <a:rPr lang="ru-RU" altLang="ru-RU" sz="2800" dirty="0"/>
            </a:br>
            <a:r>
              <a:rPr lang="ru-RU" altLang="ru-RU" sz="2800" dirty="0"/>
              <a:t>сертификата с</a:t>
            </a:r>
            <a:br>
              <a:rPr lang="ru-RU" altLang="ru-RU" sz="2800" dirty="0"/>
            </a:br>
            <a:r>
              <a:rPr lang="en-US" altLang="ru-RU" sz="2800" dirty="0"/>
              <a:t>PKU </a:t>
            </a:r>
            <a:r>
              <a:rPr lang="ru-RU" altLang="ru-RU" sz="2800" dirty="0"/>
              <a:t>и </a:t>
            </a:r>
            <a:r>
              <a:rPr lang="ru-RU" altLang="ru-RU" sz="2800" dirty="0" smtClean="0"/>
              <a:t>ЭП </a:t>
            </a:r>
            <a:r>
              <a:rPr lang="ru-RU" altLang="ru-RU" sz="2800" dirty="0"/>
              <a:t>или</a:t>
            </a:r>
            <a:br>
              <a:rPr lang="ru-RU" altLang="ru-RU" sz="2800" dirty="0"/>
            </a:br>
            <a:r>
              <a:rPr lang="ru-RU" altLang="ru-RU" sz="2800" dirty="0"/>
              <a:t>разрыв </a:t>
            </a:r>
            <a:br>
              <a:rPr lang="ru-RU" altLang="ru-RU" sz="2800" dirty="0"/>
            </a:br>
            <a:r>
              <a:rPr lang="ru-RU" altLang="ru-RU" sz="2800" dirty="0"/>
              <a:t>соединения либо</a:t>
            </a:r>
            <a:br>
              <a:rPr lang="ru-RU" altLang="ru-RU" sz="2800" dirty="0"/>
            </a:br>
            <a:r>
              <a:rPr lang="ru-RU" altLang="ru-RU" sz="2800" dirty="0"/>
              <a:t>аутентификация </a:t>
            </a:r>
            <a:br>
              <a:rPr lang="ru-RU" altLang="ru-RU" sz="2800" dirty="0"/>
            </a:br>
            <a:r>
              <a:rPr lang="ru-RU" altLang="ru-RU" sz="2800" dirty="0"/>
              <a:t>клиента в другой</a:t>
            </a:r>
            <a:br>
              <a:rPr lang="ru-RU" altLang="ru-RU" sz="2800" dirty="0"/>
            </a:br>
            <a:r>
              <a:rPr lang="ru-RU" altLang="ru-RU" sz="2800" dirty="0"/>
              <a:t>форме</a:t>
            </a:r>
          </a:p>
        </p:txBody>
      </p:sp>
    </p:spTree>
    <p:extLst>
      <p:ext uri="{BB962C8B-B14F-4D97-AF65-F5344CB8AC3E}">
        <p14:creationId xmlns:p14="http://schemas.microsoft.com/office/powerpoint/2010/main" val="3396625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980728"/>
          </a:xfrm>
        </p:spPr>
        <p:txBody>
          <a:bodyPr>
            <a:normAutofit/>
          </a:bodyPr>
          <a:lstStyle/>
          <a:p>
            <a:r>
              <a:rPr lang="ru-RU" altLang="ru-RU" dirty="0"/>
              <a:t>Некоторые свойства </a:t>
            </a:r>
            <a:r>
              <a:rPr lang="en-US" altLang="ru-RU" dirty="0"/>
              <a:t>SSL</a:t>
            </a:r>
            <a:endParaRPr lang="ru-RU" altLang="ru-RU" dirty="0"/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124744"/>
            <a:ext cx="9144000" cy="5733257"/>
          </a:xfrm>
        </p:spPr>
        <p:txBody>
          <a:bodyPr>
            <a:noAutofit/>
          </a:bodyPr>
          <a:lstStyle/>
          <a:p>
            <a:r>
              <a:rPr lang="ru-RU" altLang="ru-RU" dirty="0"/>
              <a:t>Из-за включения в обмениваемые сообщения случайных одноразовых чисел (</a:t>
            </a:r>
            <a:r>
              <a:rPr lang="en-US" altLang="ru-RU" dirty="0"/>
              <a:t>N</a:t>
            </a:r>
            <a:r>
              <a:rPr lang="en-US" altLang="ru-RU" b="1" baseline="-25000" dirty="0"/>
              <a:t>U</a:t>
            </a:r>
            <a:r>
              <a:rPr lang="ru-RU" altLang="ru-RU" dirty="0"/>
              <a:t> и </a:t>
            </a:r>
            <a:r>
              <a:rPr lang="en-US" altLang="ru-RU" dirty="0"/>
              <a:t>N</a:t>
            </a:r>
            <a:r>
              <a:rPr lang="en-US" altLang="ru-RU" b="1" baseline="-25000" dirty="0"/>
              <a:t>S</a:t>
            </a:r>
            <a:r>
              <a:rPr lang="en-US" altLang="ru-RU" dirty="0"/>
              <a:t>) </a:t>
            </a:r>
            <a:r>
              <a:rPr lang="ru-RU" altLang="ru-RU" dirty="0"/>
              <a:t>атака воспроизведения невозможна.</a:t>
            </a:r>
          </a:p>
          <a:p>
            <a:r>
              <a:rPr lang="ru-RU" altLang="ru-RU" dirty="0"/>
              <a:t>Возможна реализация </a:t>
            </a:r>
            <a:r>
              <a:rPr lang="en-US" altLang="ru-RU" dirty="0"/>
              <a:t>SSL </a:t>
            </a:r>
            <a:r>
              <a:rPr lang="ru-RU" altLang="ru-RU" dirty="0"/>
              <a:t>с ключами малой длины (40 бит вместо 128) без оповещения пользователей.</a:t>
            </a:r>
          </a:p>
          <a:p>
            <a:r>
              <a:rPr lang="ru-RU" altLang="ru-RU" dirty="0"/>
              <a:t>Возможны атаки на сертификаты и личные ключи</a:t>
            </a:r>
            <a:r>
              <a:rPr lang="ru-RU" altLang="ru-RU" dirty="0" smtClean="0"/>
              <a:t>.</a:t>
            </a:r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853986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altLang="ru-RU" sz="4000"/>
              <a:t>Недостатки симметричной криптографии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altLang="ru-RU" dirty="0"/>
              <a:t>Хеширование пароля препятствует его распространению в текстовой форме, но в ОС </a:t>
            </a:r>
            <a:r>
              <a:rPr lang="en-US" altLang="ru-RU" dirty="0" smtClean="0"/>
              <a:t>Microsoft Windows </a:t>
            </a:r>
            <a:r>
              <a:rPr lang="ru-RU" altLang="ru-RU" dirty="0"/>
              <a:t>(протоколах </a:t>
            </a:r>
            <a:r>
              <a:rPr lang="en-US" altLang="ru-RU" dirty="0"/>
              <a:t>SMB, Kerberos) </a:t>
            </a:r>
            <a:r>
              <a:rPr lang="ru-RU" altLang="ru-RU" dirty="0"/>
              <a:t>само хеш-значение пароля также выполняет роль базового секрета при аутентификации.</a:t>
            </a:r>
          </a:p>
        </p:txBody>
      </p:sp>
    </p:spTree>
    <p:extLst>
      <p:ext uri="{BB962C8B-B14F-4D97-AF65-F5344CB8AC3E}">
        <p14:creationId xmlns:p14="http://schemas.microsoft.com/office/powerpoint/2010/main" val="3381766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dirty="0" smtClean="0"/>
              <a:t>Некоторые свойства </a:t>
            </a:r>
            <a:r>
              <a:rPr lang="en-US" altLang="ru-RU" dirty="0" smtClean="0"/>
              <a:t>SSL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altLang="ru-RU" dirty="0" smtClean="0"/>
              <a:t>Невозможна защита от имитации передаваемых биометрических данных (требуется привязать к считывателю базовый секрет, иначе нарушитель с копией открытого </a:t>
            </a:r>
            <a:r>
              <a:rPr lang="ru-RU" altLang="ru-RU" smtClean="0"/>
              <a:t>ключа сервера и </a:t>
            </a:r>
            <a:r>
              <a:rPr lang="ru-RU" altLang="ru-RU" dirty="0" smtClean="0"/>
              <a:t>характеристик жертвы сможет выдать себя за нее).</a:t>
            </a:r>
          </a:p>
        </p:txBody>
      </p:sp>
    </p:spTree>
    <p:extLst>
      <p:ext uri="{BB962C8B-B14F-4D97-AF65-F5344CB8AC3E}">
        <p14:creationId xmlns:p14="http://schemas.microsoft.com/office/powerpoint/2010/main" val="7817380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txBody>
          <a:bodyPr/>
          <a:lstStyle/>
          <a:p>
            <a:r>
              <a:rPr lang="ru-RU" altLang="ru-RU" sz="4000"/>
              <a:t>Преимущества асимметричной криптографии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12875"/>
            <a:ext cx="9144000" cy="5445125"/>
          </a:xfrm>
        </p:spPr>
        <p:txBody>
          <a:bodyPr/>
          <a:lstStyle/>
          <a:p>
            <a:r>
              <a:rPr lang="ru-RU" altLang="ru-RU" dirty="0"/>
              <a:t>Базовый секрет встраивается в личный (закрытый) ключ владельца, который обеспечивает его защиту.</a:t>
            </a:r>
          </a:p>
          <a:p>
            <a:r>
              <a:rPr lang="ru-RU" altLang="ru-RU" dirty="0"/>
              <a:t>Для аутентификации используется открытый ключ, который может безопасно распространяться даже по открытым каналам связи.</a:t>
            </a:r>
          </a:p>
          <a:p>
            <a:pPr>
              <a:buFont typeface="Wingdings" pitchFamily="2" charset="2"/>
              <a:buNone/>
            </a:pPr>
            <a:r>
              <a:rPr lang="ru-RU" altLang="ru-RU" dirty="0"/>
              <a:t>Снижается риск транзитивной доверительности и утечки базовых секретов.</a:t>
            </a:r>
          </a:p>
        </p:txBody>
      </p:sp>
    </p:spTree>
    <p:extLst>
      <p:ext uri="{BB962C8B-B14F-4D97-AF65-F5344CB8AC3E}">
        <p14:creationId xmlns:p14="http://schemas.microsoft.com/office/powerpoint/2010/main" val="3264523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1139825"/>
          </a:xfrm>
        </p:spPr>
        <p:txBody>
          <a:bodyPr>
            <a:normAutofit fontScale="90000"/>
          </a:bodyPr>
          <a:lstStyle/>
          <a:p>
            <a:r>
              <a:rPr lang="ru-RU" altLang="ru-RU" sz="4000"/>
              <a:t>Иллюстрация преимуществ асимметричной криптографии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268413"/>
            <a:ext cx="9144000" cy="5589587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altLang="ru-RU" dirty="0"/>
              <a:t>В электронной платежной системе плательщик шифрует чек своим личным ключом, после чего банк или продавец может самостоятельно аутентифицировать чек с помощью открытого ключа плательщика без транзакции с сервером аутентификации.</a:t>
            </a:r>
          </a:p>
          <a:p>
            <a:pPr>
              <a:buFont typeface="Wingdings" pitchFamily="2" charset="2"/>
              <a:buNone/>
            </a:pPr>
            <a:r>
              <a:rPr lang="ru-RU" altLang="ru-RU" dirty="0"/>
              <a:t>Банк и продавец при этом не могут изменять предъявленный им чек или сгенерировать новый, т.к. не имеют личного ключа плательщика.</a:t>
            </a:r>
          </a:p>
        </p:txBody>
      </p:sp>
    </p:spTree>
    <p:extLst>
      <p:ext uri="{BB962C8B-B14F-4D97-AF65-F5344CB8AC3E}">
        <p14:creationId xmlns:p14="http://schemas.microsoft.com/office/powerpoint/2010/main" val="429413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"/>
            <a:ext cx="9144000" cy="908719"/>
          </a:xfrm>
        </p:spPr>
        <p:txBody>
          <a:bodyPr>
            <a:normAutofit fontScale="90000"/>
          </a:bodyPr>
          <a:lstStyle/>
          <a:p>
            <a:r>
              <a:rPr lang="ru-RU" altLang="ru-RU" sz="4000" dirty="0"/>
              <a:t>Преимущества асимметричной криптографии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908720"/>
            <a:ext cx="9144000" cy="5949281"/>
          </a:xfrm>
        </p:spPr>
        <p:txBody>
          <a:bodyPr>
            <a:noAutofit/>
          </a:bodyPr>
          <a:lstStyle/>
          <a:p>
            <a:r>
              <a:rPr lang="ru-RU" altLang="ru-RU" dirty="0"/>
              <a:t>Участники системы аутентификации генерируют свои пары </a:t>
            </a:r>
            <a:r>
              <a:rPr lang="ru-RU" altLang="ru-RU" dirty="0" smtClean="0"/>
              <a:t>ключей</a:t>
            </a:r>
            <a:r>
              <a:rPr lang="ru-RU" altLang="ru-RU" dirty="0"/>
              <a:t>, передают свои открытые ключи в коллективное пользование, с помощью установленного у себя ПО самостоятельно проверяют аутентичность и целостность документов друг друга.</a:t>
            </a:r>
          </a:p>
          <a:p>
            <a:r>
              <a:rPr lang="ru-RU" altLang="ru-RU" dirty="0"/>
              <a:t>Может заменить аутентификацию по модели «рукопожатия»: вместо шифрования случайного запроса с помощью общего секрета можно воспользоваться личным ключом (хищение БД открытых ключей не позволит нарушителю осуществить «маскарад»).</a:t>
            </a:r>
          </a:p>
        </p:txBody>
      </p:sp>
    </p:spTree>
    <p:extLst>
      <p:ext uri="{BB962C8B-B14F-4D97-AF65-F5344CB8AC3E}">
        <p14:creationId xmlns:p14="http://schemas.microsoft.com/office/powerpoint/2010/main" val="2159480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txBody>
          <a:bodyPr/>
          <a:lstStyle/>
          <a:p>
            <a:r>
              <a:rPr lang="ru-RU" altLang="ru-RU" sz="4000" dirty="0"/>
              <a:t>Атаки на асимметричные криптосистемы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12875"/>
            <a:ext cx="9144000" cy="5445125"/>
          </a:xfrm>
        </p:spPr>
        <p:txBody>
          <a:bodyPr/>
          <a:lstStyle/>
          <a:p>
            <a:pPr marL="609600" indent="-609600">
              <a:buFont typeface="Wingdings" pitchFamily="2" charset="2"/>
              <a:buAutoNum type="arabicPeriod"/>
            </a:pPr>
            <a:r>
              <a:rPr lang="ru-RU" altLang="ru-RU" dirty="0"/>
              <a:t>Атаки на личные ключи </a:t>
            </a:r>
            <a:r>
              <a:rPr lang="en-US" altLang="ru-RU" dirty="0"/>
              <a:t>RSA</a:t>
            </a:r>
            <a:r>
              <a:rPr lang="ru-RU" altLang="ru-RU" dirty="0"/>
              <a:t>: для факторизации модуля </a:t>
            </a:r>
            <a:r>
              <a:rPr lang="en-US" altLang="ru-RU" dirty="0"/>
              <a:t>n </a:t>
            </a:r>
            <a:r>
              <a:rPr lang="ru-RU" altLang="ru-RU" dirty="0"/>
              <a:t>требуется среднее пространство атаки = </a:t>
            </a:r>
            <a:r>
              <a:rPr lang="en-US" altLang="ru-RU" dirty="0">
                <a:cs typeface="Arial" charset="0"/>
              </a:rPr>
              <a:t>½</a:t>
            </a:r>
            <a:r>
              <a:rPr lang="ru-RU" altLang="ru-RU" dirty="0">
                <a:cs typeface="Arial" charset="0"/>
              </a:rPr>
              <a:t> длины </a:t>
            </a:r>
            <a:r>
              <a:rPr lang="en-US" altLang="ru-RU" dirty="0">
                <a:cs typeface="Arial" charset="0"/>
              </a:rPr>
              <a:t>n </a:t>
            </a:r>
            <a:r>
              <a:rPr lang="ru-RU" altLang="ru-RU" dirty="0">
                <a:cs typeface="Arial" charset="0"/>
              </a:rPr>
              <a:t>в битах для методов ГСН, а для более совершенных методов – 63 бита (длина </a:t>
            </a:r>
            <a:r>
              <a:rPr lang="en-US" altLang="ru-RU" dirty="0">
                <a:cs typeface="Arial" charset="0"/>
              </a:rPr>
              <a:t>n </a:t>
            </a:r>
            <a:r>
              <a:rPr lang="ru-RU" altLang="ru-RU" dirty="0">
                <a:cs typeface="Arial" charset="0"/>
              </a:rPr>
              <a:t>512 бит), 76 (768), 86 (1024), 116 (2048). Существует риск разработки и более совершенных методов факторизации.</a:t>
            </a:r>
            <a:endParaRPr lang="en-US" altLang="ru-RU" dirty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5167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txBody>
          <a:bodyPr/>
          <a:lstStyle/>
          <a:p>
            <a:r>
              <a:rPr lang="ru-RU" altLang="ru-RU" sz="4000"/>
              <a:t>Атаки на асимметричные криптосистемы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12875"/>
            <a:ext cx="9144000" cy="5445125"/>
          </a:xfrm>
        </p:spPr>
        <p:txBody>
          <a:bodyPr/>
          <a:lstStyle/>
          <a:p>
            <a:pPr marL="609600" indent="-609600">
              <a:lnSpc>
                <a:spcPct val="90000"/>
              </a:lnSpc>
              <a:buFont typeface="Wingdings" pitchFamily="2" charset="2"/>
              <a:buAutoNum type="arabicPeriod" startAt="2"/>
            </a:pPr>
            <a:r>
              <a:rPr lang="ru-RU" altLang="ru-RU" dirty="0"/>
              <a:t>Атаки на </a:t>
            </a:r>
            <a:r>
              <a:rPr lang="ru-RU" altLang="ru-RU" dirty="0" smtClean="0"/>
              <a:t>электронную подпись: </a:t>
            </a:r>
            <a:r>
              <a:rPr lang="ru-RU" altLang="ru-RU" dirty="0"/>
              <a:t>для </a:t>
            </a:r>
            <a:r>
              <a:rPr lang="en-US" altLang="ru-RU" dirty="0"/>
              <a:t>RSA</a:t>
            </a:r>
            <a:r>
              <a:rPr lang="ru-RU" altLang="ru-RU" dirty="0"/>
              <a:t>, например, используются свойства возведения в степень по модулю. Пусть </a:t>
            </a:r>
            <a:r>
              <a:rPr lang="en-US" altLang="ru-RU" dirty="0"/>
              <a:t>S – </a:t>
            </a:r>
            <a:r>
              <a:rPr lang="ru-RU" altLang="ru-RU" dirty="0"/>
              <a:t>случайное значение, </a:t>
            </a:r>
            <a:r>
              <a:rPr lang="en-US" altLang="ru-RU" dirty="0"/>
              <a:t>F – </a:t>
            </a:r>
            <a:r>
              <a:rPr lang="ru-RU" altLang="ru-RU" dirty="0"/>
              <a:t>фиктивный документ. Нарушитель вычисляет </a:t>
            </a:r>
            <a:r>
              <a:rPr lang="en-US" altLang="ru-RU" dirty="0"/>
              <a:t>E</a:t>
            </a:r>
            <a:r>
              <a:rPr lang="en-US" altLang="ru-RU" b="1" baseline="-25000" dirty="0"/>
              <a:t>PK</a:t>
            </a:r>
            <a:r>
              <a:rPr lang="en-US" altLang="ru-RU" dirty="0"/>
              <a:t>(S)*F </a:t>
            </a:r>
            <a:r>
              <a:rPr lang="ru-RU" altLang="ru-RU" dirty="0"/>
              <a:t>и дает на подпись владельцу (</a:t>
            </a:r>
            <a:r>
              <a:rPr lang="en-US" altLang="ru-RU" dirty="0"/>
              <a:t>PK, SK).</a:t>
            </a:r>
            <a:r>
              <a:rPr lang="ru-RU" altLang="ru-RU" dirty="0"/>
              <a:t> Тот вычисляет </a:t>
            </a:r>
            <a:r>
              <a:rPr lang="en-US" altLang="ru-RU" dirty="0"/>
              <a:t>E</a:t>
            </a:r>
            <a:r>
              <a:rPr lang="en-US" altLang="ru-RU" b="1" baseline="-25000" dirty="0"/>
              <a:t>SK</a:t>
            </a:r>
            <a:r>
              <a:rPr lang="en-US" altLang="ru-RU" dirty="0"/>
              <a:t>(E</a:t>
            </a:r>
            <a:r>
              <a:rPr lang="en-US" altLang="ru-RU" b="1" baseline="-25000" dirty="0"/>
              <a:t>PK</a:t>
            </a:r>
            <a:r>
              <a:rPr lang="en-US" altLang="ru-RU" dirty="0"/>
              <a:t>(S)*F)=E</a:t>
            </a:r>
            <a:r>
              <a:rPr lang="en-US" altLang="ru-RU" b="1" baseline="-25000" dirty="0"/>
              <a:t>SK</a:t>
            </a:r>
            <a:r>
              <a:rPr lang="en-US" altLang="ru-RU" dirty="0"/>
              <a:t>(E</a:t>
            </a:r>
            <a:r>
              <a:rPr lang="en-US" altLang="ru-RU" b="1" baseline="-25000" dirty="0"/>
              <a:t>PK</a:t>
            </a:r>
            <a:r>
              <a:rPr lang="en-US" altLang="ru-RU" dirty="0"/>
              <a:t>(S))*</a:t>
            </a:r>
            <a:r>
              <a:rPr lang="ru-RU" altLang="ru-RU" dirty="0"/>
              <a:t> </a:t>
            </a:r>
            <a:r>
              <a:rPr lang="en-US" altLang="ru-RU" dirty="0"/>
              <a:t>E</a:t>
            </a:r>
            <a:r>
              <a:rPr lang="en-US" altLang="ru-RU" b="1" baseline="-25000" dirty="0"/>
              <a:t>SK</a:t>
            </a:r>
            <a:r>
              <a:rPr lang="en-US" altLang="ru-RU" dirty="0"/>
              <a:t>(F), </a:t>
            </a:r>
            <a:r>
              <a:rPr lang="ru-RU" altLang="ru-RU" dirty="0"/>
              <a:t>а нарушитель делит результат на </a:t>
            </a:r>
            <a:r>
              <a:rPr lang="en-US" altLang="ru-RU" dirty="0"/>
              <a:t>S </a:t>
            </a:r>
            <a:r>
              <a:rPr lang="ru-RU" altLang="ru-RU" dirty="0"/>
              <a:t>и получает </a:t>
            </a:r>
            <a:r>
              <a:rPr lang="en-US" altLang="ru-RU" dirty="0"/>
              <a:t>E</a:t>
            </a:r>
            <a:r>
              <a:rPr lang="en-US" altLang="ru-RU" b="1" baseline="-25000" dirty="0"/>
              <a:t>SK</a:t>
            </a:r>
            <a:r>
              <a:rPr lang="en-US" altLang="ru-RU" dirty="0"/>
              <a:t>(F)</a:t>
            </a:r>
            <a:r>
              <a:rPr lang="ru-RU" altLang="ru-RU" dirty="0"/>
              <a:t>. Защита: предварительное хеширование подписываемого документа, но возможен «взлом» функции хеширования.</a:t>
            </a:r>
          </a:p>
        </p:txBody>
      </p:sp>
    </p:spTree>
    <p:extLst>
      <p:ext uri="{BB962C8B-B14F-4D97-AF65-F5344CB8AC3E}">
        <p14:creationId xmlns:p14="http://schemas.microsoft.com/office/powerpoint/2010/main" val="1306287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1139825"/>
          </a:xfrm>
        </p:spPr>
        <p:txBody>
          <a:bodyPr>
            <a:normAutofit fontScale="90000"/>
          </a:bodyPr>
          <a:lstStyle/>
          <a:p>
            <a:r>
              <a:rPr lang="ru-RU" altLang="ru-RU" sz="4000"/>
              <a:t>Асимметричная криптография в биометрической аутентификации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268413"/>
            <a:ext cx="9144000" cy="5589587"/>
          </a:xfrm>
        </p:spPr>
        <p:txBody>
          <a:bodyPr/>
          <a:lstStyle/>
          <a:p>
            <a:r>
              <a:rPr lang="ru-RU" altLang="ru-RU" dirty="0"/>
              <a:t>Защита передаваемых биометрических характеристик от активной разведки (данные шифруются открытым ключом системы аутентификации). Сохраняется риск получения нарушителем характеристик жертвы другими способами.</a:t>
            </a:r>
          </a:p>
          <a:p>
            <a:r>
              <a:rPr lang="ru-RU" altLang="ru-RU" dirty="0"/>
              <a:t>Аутентификация источников биометрических характеристик (данные шифруются в устройстве считывания с помощью его личного ключа). Возникает проблема управления личными ключами.</a:t>
            </a:r>
          </a:p>
        </p:txBody>
      </p:sp>
    </p:spTree>
    <p:extLst>
      <p:ext uri="{BB962C8B-B14F-4D97-AF65-F5344CB8AC3E}">
        <p14:creationId xmlns:p14="http://schemas.microsoft.com/office/powerpoint/2010/main" val="3931546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1517</Words>
  <Application>Microsoft Office PowerPoint</Application>
  <PresentationFormat>Экран (4:3)</PresentationFormat>
  <Paragraphs>176</Paragraphs>
  <Slides>30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Тема Office</vt:lpstr>
      <vt:lpstr>Лекция 8. Системы автономной аутентификации</vt:lpstr>
      <vt:lpstr>Недостатки симметричной криптографии</vt:lpstr>
      <vt:lpstr>Недостатки симметричной криптографии</vt:lpstr>
      <vt:lpstr>Преимущества асимметричной криптографии</vt:lpstr>
      <vt:lpstr>Иллюстрация преимуществ асимметричной криптографии</vt:lpstr>
      <vt:lpstr>Преимущества асимметричной криптографии</vt:lpstr>
      <vt:lpstr>Атаки на асимметричные криптосистемы</vt:lpstr>
      <vt:lpstr>Атаки на асимметричные криптосистемы</vt:lpstr>
      <vt:lpstr>Асимметричная криптография в биометрической аутентификации</vt:lpstr>
      <vt:lpstr>Модификация модели «рукопожатия»</vt:lpstr>
      <vt:lpstr>Модификация модели «рукопожатия»</vt:lpstr>
      <vt:lpstr>Протокол Lockout Fortezza</vt:lpstr>
      <vt:lpstr>Протокол Lockout Fortezza</vt:lpstr>
      <vt:lpstr>Стандарт аутентификации FIPS 196</vt:lpstr>
      <vt:lpstr>Недостатки рассмотренных протоколов</vt:lpstr>
      <vt:lpstr>Протокол Secure Socket Layer (SSL)</vt:lpstr>
      <vt:lpstr>Стандартная реализация SSL</vt:lpstr>
      <vt:lpstr>Основная идея SSL</vt:lpstr>
      <vt:lpstr>Особенности реального протокола SSL</vt:lpstr>
      <vt:lpstr>Составные части протокола SSL</vt:lpstr>
      <vt:lpstr>Сеанс и соединение SSL</vt:lpstr>
      <vt:lpstr>Параметры сеанса и соединения</vt:lpstr>
      <vt:lpstr>Протокол записи SSL</vt:lpstr>
      <vt:lpstr>SSL. Протокол квитирования. Определение параметров защиты и аутентификация сервера</vt:lpstr>
      <vt:lpstr>SSL. Протокол квитирования. Обмен ключами</vt:lpstr>
      <vt:lpstr>SSL. Протокол квитирования. Завершение</vt:lpstr>
      <vt:lpstr>Аутентификация клиента сервером при использовании SSL</vt:lpstr>
      <vt:lpstr>Аутентификация клиента в SSL</vt:lpstr>
      <vt:lpstr>Некоторые свойства SSL</vt:lpstr>
      <vt:lpstr>Некоторые свойства SSL</vt:lpstr>
    </vt:vector>
  </TitlesOfParts>
  <Company>НИУ "МЭИ"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Лекция 8. Системы автономной аутентификации</dc:title>
  <dc:creator>Хорев</dc:creator>
  <cp:lastModifiedBy>Хорев</cp:lastModifiedBy>
  <cp:revision>15</cp:revision>
  <dcterms:created xsi:type="dcterms:W3CDTF">2015-12-15T10:02:10Z</dcterms:created>
  <dcterms:modified xsi:type="dcterms:W3CDTF">2016-06-08T07:59:29Z</dcterms:modified>
</cp:coreProperties>
</file>