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92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3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6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BB857A0-EB2D-4538-B0DF-47325DBC0D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062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2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9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1736725"/>
          </a:xfrm>
        </p:spPr>
        <p:txBody>
          <a:bodyPr>
            <a:normAutofit/>
          </a:bodyPr>
          <a:lstStyle/>
          <a:p>
            <a:r>
              <a:rPr lang="ru-RU" altLang="ru-RU" dirty="0"/>
              <a:t>Лекция </a:t>
            </a:r>
            <a:r>
              <a:rPr lang="ru-RU" altLang="ru-RU" dirty="0" smtClean="0"/>
              <a:t>4. </a:t>
            </a:r>
            <a:r>
              <a:rPr lang="ru-RU" altLang="ru-RU" dirty="0"/>
              <a:t>Методы построения системы аутентификации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Типовые шаблоны систем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Сравнение типовых шаблонов аутентификации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Методы защиты в системах локальной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Использование многоразовых паролей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/>
              <a:t>Автономная аутентификация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Объединение преимуществ трех других шаблонов:</a:t>
            </a:r>
          </a:p>
          <a:p>
            <a:r>
              <a:rPr lang="ru-RU" altLang="ru-RU" dirty="0"/>
              <a:t>аутентификация на локальном компьютере без установления сетевого соединения в реальном времени;</a:t>
            </a:r>
          </a:p>
          <a:p>
            <a:r>
              <a:rPr lang="ru-RU" altLang="ru-RU" dirty="0"/>
              <a:t>механизмы аутентификации и управления доступом объединены в одном компьютере;</a:t>
            </a:r>
          </a:p>
          <a:p>
            <a:r>
              <a:rPr lang="ru-RU" altLang="ru-RU" dirty="0"/>
              <a:t>возможность централизованного управления привилегиями зарегистрированных пользователей.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3175" cy="765175"/>
          </a:xfrm>
        </p:spPr>
        <p:txBody>
          <a:bodyPr/>
          <a:lstStyle/>
          <a:p>
            <a:r>
              <a:rPr lang="ru-RU" altLang="ru-RU"/>
              <a:t>Автономная аутентификация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Создается на основе инфраструктуры открытых ключей: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Удостоверяющий центр (УЦ) выдает сертификаты для пользователей и серверов.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Сервер (клиент) аутентифицирует сертификат клиента (сервера) открытым ключом УЦ.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Использование открытого ключа из сертификата в другом протоколе (например, </a:t>
            </a:r>
            <a:r>
              <a:rPr lang="en-US" altLang="ru-RU" dirty="0"/>
              <a:t>SSL) </a:t>
            </a:r>
            <a:r>
              <a:rPr lang="ru-RU" altLang="ru-RU" dirty="0"/>
              <a:t>для аутентификации другой стороны в качестве владельца соответствующего ему личного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40174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r>
              <a:rPr lang="ru-RU" altLang="ru-RU"/>
              <a:t>Автономная аутентификация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Особенности:</a:t>
            </a:r>
          </a:p>
          <a:p>
            <a:pPr marL="609600" indent="-609600"/>
            <a:r>
              <a:rPr lang="ru-RU" altLang="ru-RU" dirty="0"/>
              <a:t>Отсутствие необходимости администрирования базы сертификатов в интерактивном режиме.</a:t>
            </a:r>
          </a:p>
          <a:p>
            <a:pPr marL="609600" indent="-609600"/>
            <a:r>
              <a:rPr lang="ru-RU" altLang="ru-RU" dirty="0"/>
              <a:t>Биометрия не может использоваться, т.к. эти данные должны будут шифроваться открытым ключом.</a:t>
            </a:r>
          </a:p>
          <a:p>
            <a:pPr marL="609600" indent="-609600"/>
            <a:r>
              <a:rPr lang="ru-RU" altLang="ru-RU" dirty="0"/>
              <a:t>Обеспечение отказоустойчивости (сертификат может получаться от проверяемого субъекта и копироваться).</a:t>
            </a:r>
          </a:p>
          <a:p>
            <a:pPr marL="609600" indent="-609600">
              <a:buFont typeface="Wingdings" pitchFamily="2" charset="2"/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17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Автономная аутентификация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640763" cy="4924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Проблемы:</a:t>
            </a:r>
          </a:p>
          <a:p>
            <a:r>
              <a:rPr lang="ru-RU" altLang="ru-RU" dirty="0"/>
              <a:t>сложность лишения полномочий пользователя с уже выданным сертификатом (отзыва сертификата);</a:t>
            </a:r>
          </a:p>
          <a:p>
            <a:r>
              <a:rPr lang="ru-RU" altLang="ru-RU" dirty="0"/>
              <a:t>необходимость доверия к </a:t>
            </a:r>
            <a:r>
              <a:rPr lang="ru-RU" altLang="ru-RU" dirty="0" err="1"/>
              <a:t>самоподписанному</a:t>
            </a:r>
            <a:r>
              <a:rPr lang="ru-RU" altLang="ru-RU" dirty="0"/>
              <a:t> сертификату корневого УЦ.</a:t>
            </a:r>
          </a:p>
        </p:txBody>
      </p:sp>
    </p:spTree>
    <p:extLst>
      <p:ext uri="{BB962C8B-B14F-4D97-AF65-F5344CB8AC3E}">
        <p14:creationId xmlns:p14="http://schemas.microsoft.com/office/powerpoint/2010/main" val="8239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Критерии выбора механизма аутентификации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713788" cy="5257800"/>
          </a:xfrm>
        </p:spPr>
        <p:txBody>
          <a:bodyPr/>
          <a:lstStyle/>
          <a:p>
            <a:r>
              <a:rPr lang="ru-RU" altLang="ru-RU" sz="3600" dirty="0"/>
              <a:t>Степень защищенности от атак.</a:t>
            </a:r>
          </a:p>
          <a:p>
            <a:r>
              <a:rPr lang="ru-RU" altLang="ru-RU" sz="3600" dirty="0"/>
              <a:t>Простота администрирования.</a:t>
            </a:r>
          </a:p>
          <a:p>
            <a:r>
              <a:rPr lang="ru-RU" altLang="ru-RU" sz="3600" dirty="0"/>
              <a:t>Оценка потенциального ущерба от отказа системы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91686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20687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Свойства типовых шаблонов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584025"/>
              </p:ext>
            </p:extLst>
          </p:nvPr>
        </p:nvGraphicFramePr>
        <p:xfrm>
          <a:off x="0" y="636419"/>
          <a:ext cx="9144000" cy="6210137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2942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Локаль-ная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Прямая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Непря-мая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Автоном-ная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7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Защища-емые</a:t>
                      </a: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части КС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Серверы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Серверы аутенти-фикации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Удостове-ряющий центр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Возмож-ность биометрии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Тип шифрова-ния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Любое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Любое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Асимме-тричное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Отказоус-тойчивость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при резервиро-вании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30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/>
              <a:t>Простота администрирования</a:t>
            </a:r>
          </a:p>
        </p:txBody>
      </p:sp>
      <p:graphicFrame>
        <p:nvGraphicFramePr>
          <p:cNvPr id="38915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33666671"/>
              </p:ext>
            </p:extLst>
          </p:nvPr>
        </p:nvGraphicFramePr>
        <p:xfrm>
          <a:off x="0" y="836613"/>
          <a:ext cx="9144000" cy="6096064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506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 точек обсл.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Опера-ция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Локаль-ная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Прямая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Непря-мая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Автоно</a:t>
                      </a: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4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Доба-вить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Удалить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Сред-няя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Доба-вить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Удалить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6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&gt;1 </a:t>
                      </a: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органи-зации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Доба-вить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Удалить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(при рез.)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</a:t>
                      </a: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9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Объединение шаблонов аутентификации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На практике возможно построение многоуровневых систем аутентификации с объединением 2-х или более шаблонов.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Пример: устройство аутентификации запрашивает </a:t>
            </a:r>
            <a:r>
              <a:rPr lang="en-US" altLang="ru-RU" dirty="0"/>
              <a:t>PIN-</a:t>
            </a:r>
            <a:r>
              <a:rPr lang="ru-RU" altLang="ru-RU" dirty="0"/>
              <a:t>код (локальная аутентификация), после чего используется для удаленного доступа к серверу (прямая или непрямая аутентификация).</a:t>
            </a:r>
          </a:p>
        </p:txBody>
      </p:sp>
    </p:spTree>
    <p:extLst>
      <p:ext uri="{BB962C8B-B14F-4D97-AF65-F5344CB8AC3E}">
        <p14:creationId xmlns:p14="http://schemas.microsoft.com/office/powerpoint/2010/main" val="419901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Методы защиты в системах с локальной аутентификацией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Блокировка рабочей станции (РС) (уязвима для атак с заменой ОС и вскрытием системного блока).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Аудит доступа к ресурсам РС (для оставления следов нарушителем).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Разграничение (обычно дискреционное) доступа к ресурсам РС (уязвимо для внедрения программных закладок, замены ОС и вскрытия системного блока).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8491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Методы защиты в системах с локальной аутентификацией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Размещение наиболее конфиденциальных данных на сервере локальной сети (требуется дополнительная аутентификация).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Шифрование конфиденциальной информации на РС (требуется знание дополнительного базового секрета – ключа шифрования, что более безопасно, чем разграничение доступа, реализованное в модифицируемых программных средствах).</a:t>
            </a:r>
          </a:p>
        </p:txBody>
      </p:sp>
    </p:spTree>
    <p:extLst>
      <p:ext uri="{BB962C8B-B14F-4D97-AF65-F5344CB8AC3E}">
        <p14:creationId xmlns:p14="http://schemas.microsoft.com/office/powerpoint/2010/main" val="9984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Типовые шаблоны аутентификации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Локальная аутентификация.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Прямая аутентификация.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Непрямая аутентификация.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Автономная аутентификация.</a:t>
            </a:r>
          </a:p>
        </p:txBody>
      </p:sp>
    </p:spTree>
    <p:extLst>
      <p:ext uri="{BB962C8B-B14F-4D97-AF65-F5344CB8AC3E}">
        <p14:creationId xmlns:p14="http://schemas.microsoft.com/office/powerpoint/2010/main" val="11524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Факторы эффективности шифрования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Надежный (проверенный криптографическим сообществом) алгоритм шифрования.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Достаточная (для практической невозможности атаки перебором) длина ключа шифрования.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Возможность задания ключа с помощью парольной фразы длиной, не меньшей длины ключа в битах.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Отсутствие «люков» в реализации алгоритма шифрования.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40711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Стратегии шифрования данных на РС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Шифрование отдельных файлов.</a:t>
            </a:r>
          </a:p>
          <a:p>
            <a:r>
              <a:rPr lang="ru-RU" altLang="ru-RU" dirty="0"/>
              <a:t>Шифрование дисков целиком.</a:t>
            </a:r>
          </a:p>
        </p:txBody>
      </p:sp>
    </p:spTree>
    <p:extLst>
      <p:ext uri="{BB962C8B-B14F-4D97-AF65-F5344CB8AC3E}">
        <p14:creationId xmlns:p14="http://schemas.microsoft.com/office/powerpoint/2010/main" val="31422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 sz="4000"/>
              <a:t>Шифрование отдельных файлов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Более простой способ.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Возможна защита общих файлов в сети или файлов, пересылаемых по электронной почте (исключение – </a:t>
            </a:r>
            <a:r>
              <a:rPr lang="en-US" altLang="ru-RU" dirty="0"/>
              <a:t>EFS </a:t>
            </a:r>
            <a:r>
              <a:rPr lang="ru-RU" altLang="ru-RU" dirty="0"/>
              <a:t>в ОС </a:t>
            </a:r>
            <a:r>
              <a:rPr lang="en-US" altLang="ru-RU" dirty="0"/>
              <a:t>Windows).</a:t>
            </a:r>
            <a:endParaRPr lang="ru-RU" altLang="ru-RU" dirty="0"/>
          </a:p>
          <a:p>
            <a:pPr>
              <a:lnSpc>
                <a:spcPct val="90000"/>
              </a:lnSpc>
            </a:pPr>
            <a:r>
              <a:rPr lang="ru-RU" altLang="ru-RU" dirty="0"/>
              <a:t>Необходима специальная процедура для стирания файлов после их шифрования (с помощью их многократной перезаписи).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Нельзя полностью исключить риск восстановления зашифрованных файлов при физическом доступе нарушителя к РС (файлы «черновиков», временные файлы, дефектные сектора диска).</a:t>
            </a:r>
          </a:p>
        </p:txBody>
      </p:sp>
    </p:spTree>
    <p:extLst>
      <p:ext uri="{BB962C8B-B14F-4D97-AF65-F5344CB8AC3E}">
        <p14:creationId xmlns:p14="http://schemas.microsoft.com/office/powerpoint/2010/main" val="31684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Шифрование дисков целиком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Устраняются указанные уязвимости, но снижается производительность РС.</a:t>
            </a:r>
          </a:p>
          <a:p>
            <a:r>
              <a:rPr lang="ru-RU" altLang="ru-RU" dirty="0"/>
              <a:t>Используется «прозрачное» шифрование (программа воспринимает секретный ключ в момент загрузки ОС на РС).</a:t>
            </a:r>
          </a:p>
          <a:p>
            <a:r>
              <a:rPr lang="ru-RU" altLang="ru-RU" dirty="0"/>
              <a:t>Реализация либо в виде специального драйвера жесткого диска, либо в виде дополнительного устройства между ЖД и точкой его подключения к системной шине.</a:t>
            </a:r>
          </a:p>
          <a:p>
            <a:r>
              <a:rPr lang="ru-RU" altLang="ru-RU" dirty="0"/>
              <a:t>Расшифрованные данные (в ОП, на дисплее) исчезают при выключении РС.</a:t>
            </a:r>
          </a:p>
        </p:txBody>
      </p:sp>
    </p:spTree>
    <p:extLst>
      <p:ext uri="{BB962C8B-B14F-4D97-AF65-F5344CB8AC3E}">
        <p14:creationId xmlns:p14="http://schemas.microsoft.com/office/powerpoint/2010/main" val="28392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Шифрование дисков целиком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r>
              <a:rPr lang="ru-RU" altLang="ru-RU" dirty="0"/>
              <a:t>Наиболее эффективно для переносных компьютеров с высоким риском хищения.</a:t>
            </a:r>
          </a:p>
          <a:p>
            <a:r>
              <a:rPr lang="ru-RU" altLang="ru-RU" dirty="0"/>
              <a:t>Необходимо обеспечить:</a:t>
            </a:r>
          </a:p>
          <a:p>
            <a:pPr lvl="1"/>
            <a:r>
              <a:rPr lang="ru-RU" altLang="ru-RU" sz="3200" dirty="0"/>
              <a:t>максимальную надежность для исключения потери всех данных на диске (в т.ч. потери парольной фразы);</a:t>
            </a:r>
          </a:p>
          <a:p>
            <a:pPr lvl="1"/>
            <a:r>
              <a:rPr lang="ru-RU" altLang="ru-RU" sz="3200" dirty="0"/>
              <a:t>возможность смены ключа шифрования (например, при смене владельца РС).</a:t>
            </a:r>
          </a:p>
        </p:txBody>
      </p:sp>
    </p:spTree>
    <p:extLst>
      <p:ext uri="{BB962C8B-B14F-4D97-AF65-F5344CB8AC3E}">
        <p14:creationId xmlns:p14="http://schemas.microsoft.com/office/powerpoint/2010/main" val="184230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Шифрование дисков целиком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Недостатки:</a:t>
            </a:r>
          </a:p>
          <a:p>
            <a:pPr lvl="1">
              <a:lnSpc>
                <a:spcPct val="90000"/>
              </a:lnSpc>
            </a:pPr>
            <a:r>
              <a:rPr lang="ru-RU" altLang="ru-RU" sz="3200" dirty="0"/>
              <a:t>невозможность распространения защищенных данных (потребуется специальная программа);</a:t>
            </a:r>
          </a:p>
          <a:p>
            <a:pPr lvl="1">
              <a:lnSpc>
                <a:spcPct val="90000"/>
              </a:lnSpc>
            </a:pPr>
            <a:r>
              <a:rPr lang="ru-RU" altLang="ru-RU" sz="3200" dirty="0"/>
              <a:t>необходимость разделения секрета между всеми пользователями РС;</a:t>
            </a:r>
          </a:p>
          <a:p>
            <a:pPr lvl="1">
              <a:lnSpc>
                <a:spcPct val="90000"/>
              </a:lnSpc>
            </a:pPr>
            <a:r>
              <a:rPr lang="ru-RU" altLang="ru-RU" sz="3200" dirty="0"/>
              <a:t>шифрование всей (в т.ч. открытой) информации на ЖД;</a:t>
            </a:r>
          </a:p>
          <a:p>
            <a:pPr lvl="1">
              <a:lnSpc>
                <a:spcPct val="90000"/>
              </a:lnSpc>
            </a:pPr>
            <a:r>
              <a:rPr lang="ru-RU" altLang="ru-RU" sz="3200" dirty="0"/>
              <a:t>уязвимость для программных закладок, пытающихся получить доступ к расшифрованной информации в оперативной памяти</a:t>
            </a:r>
            <a:r>
              <a:rPr lang="ru-RU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968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Совместный доступ к зашифрованным данным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Сообщение парольной фразы, используемой для генерации ключа шифрования, администратору (другим пользователям) - необходимость обучения пользователей разнице в назначении паролей и парольных фраз.</a:t>
            </a:r>
          </a:p>
          <a:p>
            <a:r>
              <a:rPr lang="ru-RU" altLang="ru-RU" dirty="0"/>
              <a:t>Использование дополнительных ключей шифрования для защиты сеансового ключа, передаваемых другим пользователям (получателям зашифрованных файлов).</a:t>
            </a:r>
          </a:p>
        </p:txBody>
      </p:sp>
    </p:spTree>
    <p:extLst>
      <p:ext uri="{BB962C8B-B14F-4D97-AF65-F5344CB8AC3E}">
        <p14:creationId xmlns:p14="http://schemas.microsoft.com/office/powerpoint/2010/main" val="12166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Правила работы с многоразовыми паролями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запоминание (или охрана носителя при записи);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периодическая смена;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неповторяемость;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сложность (включение букв обоих регистров, цифр и символов пунктуации);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достаточная длина (в зависимости от мощности множества символов).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Сложность практического использования, т.к. эти правила противоречат принципу обеспечения удобства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82543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Неповторяемость паролей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/>
              <a:t>Требование неповторяемости паролей может быть реализовано сочетанием двух мер: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Во-первых, </a:t>
            </a:r>
            <a:r>
              <a:rPr lang="ru-RU" dirty="0" smtClean="0"/>
              <a:t>нужно </a:t>
            </a:r>
            <a:r>
              <a:rPr lang="ru-RU" dirty="0"/>
              <a:t>установить минимальный срок действия пароля.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Во-вторых, </a:t>
            </a:r>
            <a:r>
              <a:rPr lang="ru-RU" dirty="0" smtClean="0"/>
              <a:t>нужно </a:t>
            </a:r>
            <a:r>
              <a:rPr lang="ru-RU" dirty="0"/>
              <a:t>вести список уже использовавшихся данным пользователем паролей (максимальная длина списка при этом может устанавливаться администратором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00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74700"/>
          </a:xfrm>
        </p:spPr>
        <p:txBody>
          <a:bodyPr/>
          <a:lstStyle/>
          <a:p>
            <a:r>
              <a:rPr lang="ru-RU" altLang="ru-RU"/>
              <a:t>Особенности работы с паролями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Ввод пароля целиком (не поддерживается </a:t>
            </a:r>
            <a:r>
              <a:rPr lang="ru-RU" altLang="ru-RU" dirty="0" err="1"/>
              <a:t>автодополнение</a:t>
            </a:r>
            <a:r>
              <a:rPr lang="ru-RU" altLang="ru-RU" dirty="0"/>
              <a:t>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 выводится полная информация об ошибке при вводе пароля.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Возможна полная блокировка входа при нескольких ошибках.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Невозможность визуальной проверки введенного пароля.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Принуждение к выбору «сильных» паролей может вызвать непредсказуемую реакцию пользователей (запись паролей рядом с РС, конфликты).</a:t>
            </a:r>
          </a:p>
        </p:txBody>
      </p:sp>
    </p:spTree>
    <p:extLst>
      <p:ext uri="{BB962C8B-B14F-4D97-AF65-F5344CB8AC3E}">
        <p14:creationId xmlns:p14="http://schemas.microsoft.com/office/powerpoint/2010/main" val="39479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764704"/>
          </a:xfrm>
        </p:spPr>
        <p:txBody>
          <a:bodyPr/>
          <a:lstStyle/>
          <a:p>
            <a:r>
              <a:rPr lang="ru-RU" altLang="ru-RU" dirty="0"/>
              <a:t>Локальная аутентификация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5"/>
            <a:ext cx="9144000" cy="309609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000" dirty="0"/>
              <a:t>Весь механизм аутентификации и управления доступом находится внутри одного периметра безопасности.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Интерфейс пользователя примыкает к периметру безопасности.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Надежность системы аутентификации нарушается при взломе периметра безопасности.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4005263"/>
            <a:ext cx="2283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447926" y="3951288"/>
            <a:ext cx="3924300" cy="2852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dirty="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496050" y="3951288"/>
            <a:ext cx="25808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Администратор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534200" y="4014105"/>
            <a:ext cx="19227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Компьютер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706433" y="4014105"/>
            <a:ext cx="177632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Механизм</a:t>
            </a:r>
          </a:p>
          <a:p>
            <a:r>
              <a:rPr lang="ru-RU" altLang="ru-RU" sz="2800" dirty="0"/>
              <a:t>аутенти-</a:t>
            </a:r>
          </a:p>
          <a:p>
            <a:r>
              <a:rPr lang="ru-RU" altLang="ru-RU" sz="2800" dirty="0"/>
              <a:t>фикации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679700" y="5319713"/>
            <a:ext cx="1437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Ресурсы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427538" y="5300663"/>
            <a:ext cx="198009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Механизм</a:t>
            </a:r>
          </a:p>
          <a:p>
            <a:r>
              <a:rPr lang="ru-RU" altLang="ru-RU" sz="2800" dirty="0"/>
              <a:t>управления</a:t>
            </a:r>
          </a:p>
          <a:p>
            <a:r>
              <a:rPr lang="ru-RU" altLang="ru-RU" sz="2800" dirty="0"/>
              <a:t>доступом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4389726" y="4292600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 flipV="1">
            <a:off x="3851275" y="4508500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3851275" y="5229225"/>
            <a:ext cx="576263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3492500" y="6092825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3492500" y="580548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V="1">
            <a:off x="7596188" y="42926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H="1">
            <a:off x="6156325" y="4868863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2195513" y="4292600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ru-RU" altLang="ru-RU"/>
              <a:t>Различные парольные среды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Пароли, поддающиеся анализу и угадыванию (только для защиты малоценной информации и от наименее мотивированных нарушителей</a:t>
            </a:r>
            <a:r>
              <a:rPr lang="en-US" altLang="ru-RU" dirty="0"/>
              <a:t>, </a:t>
            </a:r>
            <a:r>
              <a:rPr lang="ru-RU" altLang="ru-RU" dirty="0"/>
              <a:t>например, передаваемой по сети Интернет). Их выбор не имеет существенного значения.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ru-RU" dirty="0"/>
              <a:t>PIN-</a:t>
            </a:r>
            <a:r>
              <a:rPr lang="ru-RU" altLang="ru-RU" dirty="0"/>
              <a:t>коды (среднее пространство атаки 13 бит, но всегда можно обнаружить атаку угадывания перебором и защититься дополнительными средствами). 4 цифры легко запомнить.</a:t>
            </a:r>
          </a:p>
        </p:txBody>
      </p:sp>
    </p:spTree>
    <p:extLst>
      <p:ext uri="{BB962C8B-B14F-4D97-AF65-F5344CB8AC3E}">
        <p14:creationId xmlns:p14="http://schemas.microsoft.com/office/powerpoint/2010/main" val="116991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Различные парольные среды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Внутренние пароли (используются внутри защищенной от чужих территории):</a:t>
            </a:r>
          </a:p>
          <a:p>
            <a:pPr marL="609600" indent="-609600"/>
            <a:r>
              <a:rPr lang="ru-RU" altLang="ru-RU" dirty="0"/>
              <a:t>для внешних соединений должны использоваться другие, более сложные пароли или механизмы;</a:t>
            </a:r>
          </a:p>
          <a:p>
            <a:pPr marL="609600" indent="-609600"/>
            <a:r>
              <a:rPr lang="ru-RU" altLang="ru-RU" dirty="0"/>
              <a:t>для атаки требуется физическое присутствие нарушителя (обычно из числа своих), что позволяет обойтись и без подбора пароля.</a:t>
            </a:r>
          </a:p>
        </p:txBody>
      </p:sp>
    </p:spTree>
    <p:extLst>
      <p:ext uri="{BB962C8B-B14F-4D97-AF65-F5344CB8AC3E}">
        <p14:creationId xmlns:p14="http://schemas.microsoft.com/office/powerpoint/2010/main" val="17821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Рекомендации по использованию внутренних паролей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7"/>
            <a:ext cx="9144000" cy="5805264"/>
          </a:xfrm>
        </p:spPr>
        <p:txBody>
          <a:bodyPr>
            <a:noAutofit/>
          </a:bodyPr>
          <a:lstStyle/>
          <a:p>
            <a:r>
              <a:rPr lang="ru-RU" altLang="ru-RU" dirty="0"/>
              <a:t>поощрение пользователей за выбор запоминаемых, но трудно угадываемых паролей;</a:t>
            </a:r>
          </a:p>
          <a:p>
            <a:r>
              <a:rPr lang="ru-RU" altLang="ru-RU" dirty="0"/>
              <a:t>отключение автоматического ограничения срока действия паролей (их смена при наступлении важных событий);</a:t>
            </a:r>
          </a:p>
          <a:p>
            <a:r>
              <a:rPr lang="ru-RU" altLang="ru-RU" dirty="0"/>
              <a:t>ограничение доступа в серверные помещения;</a:t>
            </a:r>
          </a:p>
          <a:p>
            <a:r>
              <a:rPr lang="ru-RU" altLang="ru-RU" dirty="0"/>
              <a:t>вынесение в отдельные помещения РС, на которых выполняются критические приложения (вне зоны действия внутренних паролей);</a:t>
            </a:r>
          </a:p>
          <a:p>
            <a:r>
              <a:rPr lang="ru-RU" altLang="ru-RU" dirty="0"/>
              <a:t>более сильные ограничения на административные пароли.</a:t>
            </a:r>
          </a:p>
        </p:txBody>
      </p:sp>
    </p:spTree>
    <p:extLst>
      <p:ext uri="{BB962C8B-B14F-4D97-AF65-F5344CB8AC3E}">
        <p14:creationId xmlns:p14="http://schemas.microsoft.com/office/powerpoint/2010/main" val="29631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/>
              <a:t>Различные парольные среды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altLang="ru-RU" dirty="0"/>
              <a:t>Внешние пароли (используются сетевыми службами для дополнительной аутентификации):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уязвимы для словарных атак со стороны чужих;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требуется усложнение и периодическая смена (для выигрыша во времени), что может приводить к записи паролей.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Для более надежной аутентификации могут применяться одноразовые пароли и устройства аутентификации с большим средним пространством атаки.</a:t>
            </a:r>
          </a:p>
        </p:txBody>
      </p:sp>
    </p:spTree>
    <p:extLst>
      <p:ext uri="{BB962C8B-B14F-4D97-AF65-F5344CB8AC3E}">
        <p14:creationId xmlns:p14="http://schemas.microsoft.com/office/powerpoint/2010/main" val="41958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5728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Рекомендации по использованию внешних паролей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Использование протоколов аутентификации на основе одноразовых паролей и устройств аутентификации.</a:t>
            </a:r>
          </a:p>
          <a:p>
            <a:r>
              <a:rPr lang="ru-RU" altLang="ru-RU" dirty="0"/>
              <a:t>Противостояние словарным атакам (усложнение).</a:t>
            </a:r>
          </a:p>
          <a:p>
            <a:r>
              <a:rPr lang="ru-RU" altLang="ru-RU" dirty="0"/>
              <a:t>Периодическая смена.</a:t>
            </a:r>
          </a:p>
          <a:p>
            <a:r>
              <a:rPr lang="ru-RU" altLang="ru-RU" dirty="0"/>
              <a:t>Физическая защита носителя с записанным паролем.</a:t>
            </a:r>
          </a:p>
          <a:p>
            <a:r>
              <a:rPr lang="ru-RU" altLang="ru-RU" dirty="0"/>
              <a:t>Хранение носителя вдали от РС.</a:t>
            </a:r>
          </a:p>
        </p:txBody>
      </p:sp>
    </p:spTree>
    <p:extLst>
      <p:ext uri="{BB962C8B-B14F-4D97-AF65-F5344CB8AC3E}">
        <p14:creationId xmlns:p14="http://schemas.microsoft.com/office/powerpoint/2010/main" val="364930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764704"/>
          </a:xfrm>
        </p:spPr>
        <p:txBody>
          <a:bodyPr/>
          <a:lstStyle/>
          <a:p>
            <a:r>
              <a:rPr lang="ru-RU" altLang="ru-RU" dirty="0"/>
              <a:t>Локальная аутентификация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5"/>
            <a:ext cx="9144000" cy="60932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Примеры: переносные ПК, автономные РС (недостаток для организаций – индивидуальное администрирование каждого компьютера).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При доверии периметру безопасности могут использоваться более простые легко запоминаемые пароли или </a:t>
            </a:r>
            <a:r>
              <a:rPr lang="en-US" altLang="ru-RU" dirty="0"/>
              <a:t>PIN-</a:t>
            </a:r>
            <a:r>
              <a:rPr lang="ru-RU" altLang="ru-RU" dirty="0"/>
              <a:t>коды (единственная возможная атака – подбор пароля в интерактивном режиме). Биометрия может использоваться для удобства пользователей.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Т.к. практически гарантировать неприступность периметра сложно, можно дополнительно использовать шифрование данных на ЖД.</a:t>
            </a:r>
          </a:p>
        </p:txBody>
      </p:sp>
    </p:spTree>
    <p:extLst>
      <p:ext uri="{BB962C8B-B14F-4D97-AF65-F5344CB8AC3E}">
        <p14:creationId xmlns:p14="http://schemas.microsoft.com/office/powerpoint/2010/main" val="37226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052513"/>
          </a:xfrm>
        </p:spPr>
        <p:txBody>
          <a:bodyPr/>
          <a:lstStyle/>
          <a:p>
            <a:r>
              <a:rPr lang="ru-RU" altLang="ru-RU" dirty="0"/>
              <a:t>Прямая аутентификация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25193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Существует одна точка обслуживания (сервер) или каждая точка обслуживания самостоятельно аутентифицирует своих пользователей (имеет свою базу учетных записей).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3706458"/>
            <a:ext cx="2283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608263" y="3735388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995738" y="3284538"/>
            <a:ext cx="4897437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127625" y="3375025"/>
            <a:ext cx="25808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Администратор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11638" y="3789363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Сервер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717363" y="4005263"/>
            <a:ext cx="268926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Механизм</a:t>
            </a:r>
          </a:p>
          <a:p>
            <a:pPr algn="ctr"/>
            <a:r>
              <a:rPr lang="ru-RU" altLang="ru-RU" sz="2800" dirty="0"/>
              <a:t>аутентификации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942316" y="4797425"/>
            <a:ext cx="198009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Механизм</a:t>
            </a:r>
          </a:p>
          <a:p>
            <a:pPr algn="ctr"/>
            <a:r>
              <a:rPr lang="ru-RU" altLang="ru-RU" sz="2800" dirty="0"/>
              <a:t>управления</a:t>
            </a:r>
          </a:p>
          <a:p>
            <a:pPr algn="ctr"/>
            <a:r>
              <a:rPr lang="ru-RU" altLang="ru-RU" sz="2800" dirty="0"/>
              <a:t>доступом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6927850" y="5032375"/>
            <a:ext cx="1437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Ресурсы</a:t>
            </a: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 flipV="1">
            <a:off x="2195513" y="4005263"/>
            <a:ext cx="504825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3781425" y="4005263"/>
            <a:ext cx="5032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6877050" y="3716338"/>
            <a:ext cx="0" cy="4333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5435600" y="4076700"/>
            <a:ext cx="792163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4932363" y="4221163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6084888" y="5300663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5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Прямая аутентификация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Изменения в базе учетных записей имеют мгновенный эффект (недостаток – меньшая надежность из-за высокой централизации).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Угрозы: атаки на удаленные клиентские РС и линии связи (невозможность биометрии и многоразовых паролей).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Защита: использование криптографических протоколов на основе одноразовых паролей (</a:t>
            </a:r>
            <a:r>
              <a:rPr lang="en-US" altLang="ru-RU" dirty="0"/>
              <a:t>S/Key) </a:t>
            </a:r>
            <a:r>
              <a:rPr lang="ru-RU" altLang="ru-RU" dirty="0"/>
              <a:t>или «рукопожатия»</a:t>
            </a:r>
            <a:r>
              <a:rPr lang="en-US" altLang="ru-RU" dirty="0"/>
              <a:t> (CHAP).</a:t>
            </a:r>
            <a:endParaRPr lang="ru-RU" alt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Неудобство использования при невыполнении сформулированных условий (многократная регистрация при установке дополнительных серверов).</a:t>
            </a:r>
          </a:p>
        </p:txBody>
      </p:sp>
    </p:spTree>
    <p:extLst>
      <p:ext uri="{BB962C8B-B14F-4D97-AF65-F5344CB8AC3E}">
        <p14:creationId xmlns:p14="http://schemas.microsoft.com/office/powerpoint/2010/main" val="36287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908050"/>
          </a:xfrm>
        </p:spPr>
        <p:txBody>
          <a:bodyPr/>
          <a:lstStyle/>
          <a:p>
            <a:r>
              <a:rPr lang="ru-RU" altLang="ru-RU"/>
              <a:t>Непрямая аутентификация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22336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Решение проблемы масштабируемости КС.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Механизм аутентификации реализован на отдельном сервере, а все другие серверы связываются с сервером аутентификации.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31775" y="3232150"/>
            <a:ext cx="2283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Пользователь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89822" y="4108956"/>
            <a:ext cx="14205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/>
              <a:t>Клиент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268538" y="3716338"/>
            <a:ext cx="2087562" cy="2952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771775" y="4292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627313" y="3830782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268538" y="4437063"/>
            <a:ext cx="201612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dirty="0"/>
              <a:t>Механизм</a:t>
            </a:r>
          </a:p>
          <a:p>
            <a:pPr algn="ctr"/>
            <a:r>
              <a:rPr lang="ru-RU" altLang="ru-RU" sz="2800" dirty="0"/>
              <a:t>управления</a:t>
            </a:r>
          </a:p>
          <a:p>
            <a:pPr algn="ctr"/>
            <a:r>
              <a:rPr lang="ru-RU" altLang="ru-RU" sz="2800" dirty="0"/>
              <a:t>доступом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2515605" y="6067098"/>
            <a:ext cx="1437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Ресурсы</a:t>
            </a: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3203575" y="42211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>
            <a:off x="3203575" y="573405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5795963" y="3493760"/>
            <a:ext cx="2952750" cy="20228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6523828" y="3662939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Сервер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5985651" y="4456113"/>
            <a:ext cx="268926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Механизм</a:t>
            </a:r>
          </a:p>
          <a:p>
            <a:pPr algn="ctr"/>
            <a:r>
              <a:rPr lang="ru-RU" altLang="ru-RU" sz="2800" dirty="0"/>
              <a:t>аутентификации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6084888" y="5805488"/>
            <a:ext cx="25808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Администратор</a:t>
            </a: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900113" y="3644900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 flipV="1">
            <a:off x="1476375" y="4149725"/>
            <a:ext cx="1150938" cy="142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3924300" y="4076700"/>
            <a:ext cx="25193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7164388" y="414972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>
            <a:off x="7164388" y="522922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5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/>
          <a:lstStyle/>
          <a:p>
            <a:r>
              <a:rPr lang="ru-RU" altLang="ru-RU" dirty="0"/>
              <a:t>Непрямая аутентификация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5"/>
            <a:ext cx="9144000" cy="60932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Используются более сложные протоколы (</a:t>
            </a:r>
            <a:r>
              <a:rPr lang="en-US" altLang="ru-RU" dirty="0"/>
              <a:t>RADIUS, Kerberos)</a:t>
            </a:r>
            <a:r>
              <a:rPr lang="ru-RU" altLang="ru-RU" dirty="0"/>
              <a:t>, выполнение которых начинается после попытки входа на какой-либо сервер пользователя с удаленной клиентской РС.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Дополнительная угроза – подделка ответов сервера аутентификации или сервера обслуживания</a:t>
            </a:r>
            <a:r>
              <a:rPr lang="ru-RU" altLang="ru-RU" dirty="0" smtClean="0"/>
              <a:t>. Для </a:t>
            </a:r>
            <a:r>
              <a:rPr lang="ru-RU" altLang="ru-RU" dirty="0"/>
              <a:t>повышения отказоустойчивости </a:t>
            </a:r>
            <a:r>
              <a:rPr lang="ru-RU" altLang="ru-RU" dirty="0" smtClean="0"/>
              <a:t>необходима репликация </a:t>
            </a:r>
            <a:r>
              <a:rPr lang="ru-RU" altLang="ru-RU" dirty="0"/>
              <a:t>базы учетных записей для распределения нагрузки между несколькими серверами аутентификации (могут появляться проблемы при объединении КС разных организаций).</a:t>
            </a:r>
          </a:p>
        </p:txBody>
      </p:sp>
    </p:spTree>
    <p:extLst>
      <p:ext uri="{BB962C8B-B14F-4D97-AF65-F5344CB8AC3E}">
        <p14:creationId xmlns:p14="http://schemas.microsoft.com/office/powerpoint/2010/main" val="182024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Автономная аутентификация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3529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Стремление сохранить централизованное управление аутентификацией в случае, когда владелец не может доверять каждому аутентификатору клиента. Система аутентификации должна обеспечить надежную аутентификацию серверов обслуживания для клиентских РС.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4221163"/>
            <a:ext cx="2679700" cy="2636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0" y="4508500"/>
            <a:ext cx="26797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dirty="0"/>
              <a:t>Администратор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0" y="5205413"/>
            <a:ext cx="219551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dirty="0"/>
              <a:t>Привилегии</a:t>
            </a:r>
          </a:p>
          <a:p>
            <a:pPr algn="ctr"/>
            <a:r>
              <a:rPr lang="ru-RU" altLang="ru-RU" sz="2800" dirty="0"/>
              <a:t>сервера</a:t>
            </a:r>
          </a:p>
          <a:p>
            <a:pPr algn="ctr"/>
            <a:r>
              <a:rPr lang="ru-RU" altLang="ru-RU" sz="2800" dirty="0"/>
              <a:t>(клиента)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6860170" y="4124325"/>
            <a:ext cx="2283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251582" y="4174193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272088" y="5751513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Сервер</a:t>
            </a:r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6443663" y="4437063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5867400" y="4581525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2124075" y="6021388"/>
            <a:ext cx="3024188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7" name="Line 17"/>
          <p:cNvSpPr>
            <a:spLocks noChangeShapeType="1"/>
          </p:cNvSpPr>
          <p:nvPr/>
        </p:nvSpPr>
        <p:spPr bwMode="auto">
          <a:xfrm flipV="1">
            <a:off x="2051050" y="4508500"/>
            <a:ext cx="3168650" cy="11525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1116013" y="4868863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679700" y="4240213"/>
            <a:ext cx="223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защищенный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040063" y="5319713"/>
            <a:ext cx="10642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канал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134" y="5853906"/>
            <a:ext cx="841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969301" y="5759778"/>
            <a:ext cx="14379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 smtClean="0"/>
              <a:t>Ресурсы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1866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1567</Words>
  <Application>Microsoft Office PowerPoint</Application>
  <PresentationFormat>Экран (4:3)</PresentationFormat>
  <Paragraphs>249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Лекция 4. Методы построения системы аутентификации</vt:lpstr>
      <vt:lpstr>Типовые шаблоны аутентификации</vt:lpstr>
      <vt:lpstr>Локальная аутентификация</vt:lpstr>
      <vt:lpstr>Локальная аутентификация</vt:lpstr>
      <vt:lpstr>Прямая аутентификация</vt:lpstr>
      <vt:lpstr>Прямая аутентификация</vt:lpstr>
      <vt:lpstr>Непрямая аутентификация</vt:lpstr>
      <vt:lpstr>Непрямая аутентификация</vt:lpstr>
      <vt:lpstr>Автономная аутентификация</vt:lpstr>
      <vt:lpstr>Автономная аутентификация</vt:lpstr>
      <vt:lpstr>Автономная аутентификация</vt:lpstr>
      <vt:lpstr>Автономная аутентификация</vt:lpstr>
      <vt:lpstr>Автономная аутентификация</vt:lpstr>
      <vt:lpstr>Критерии выбора механизма аутентификации</vt:lpstr>
      <vt:lpstr>Свойства типовых шаблонов</vt:lpstr>
      <vt:lpstr>Простота администрирования</vt:lpstr>
      <vt:lpstr>Объединение шаблонов аутентификации</vt:lpstr>
      <vt:lpstr>Методы защиты в системах с локальной аутентификацией</vt:lpstr>
      <vt:lpstr>Методы защиты в системах с локальной аутентификацией</vt:lpstr>
      <vt:lpstr>Факторы эффективности шифрования</vt:lpstr>
      <vt:lpstr>Стратегии шифрования данных на РС</vt:lpstr>
      <vt:lpstr>Шифрование отдельных файлов</vt:lpstr>
      <vt:lpstr>Шифрование дисков целиком</vt:lpstr>
      <vt:lpstr>Шифрование дисков целиком</vt:lpstr>
      <vt:lpstr>Шифрование дисков целиком</vt:lpstr>
      <vt:lpstr>Совместный доступ к зашифрованным данным</vt:lpstr>
      <vt:lpstr>Правила работы с многоразовыми паролями</vt:lpstr>
      <vt:lpstr>Неповторяемость паролей</vt:lpstr>
      <vt:lpstr>Особенности работы с паролями</vt:lpstr>
      <vt:lpstr>Различные парольные среды</vt:lpstr>
      <vt:lpstr>Различные парольные среды</vt:lpstr>
      <vt:lpstr>Рекомендации по использованию внутренних паролей</vt:lpstr>
      <vt:lpstr>Различные парольные среды</vt:lpstr>
      <vt:lpstr>Рекомендации по использованию внешних паролей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защиты информации от несанкционированного доступа</dc:title>
  <dc:creator>Хорев</dc:creator>
  <cp:lastModifiedBy>Хорев</cp:lastModifiedBy>
  <cp:revision>45</cp:revision>
  <dcterms:created xsi:type="dcterms:W3CDTF">2015-12-02T08:16:23Z</dcterms:created>
  <dcterms:modified xsi:type="dcterms:W3CDTF">2016-06-08T07:53:27Z</dcterms:modified>
</cp:coreProperties>
</file>