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817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23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704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D21FEFC-F409-4B8C-896D-58A7F87C9A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471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B13FFE-E63E-429A-89DE-3DD70E748C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89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65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861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61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4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37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10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85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77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447B1-0E60-482E-947A-51A71CF855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0949-7D7D-4506-B70F-FAAC1B47A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4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ru-RU" dirty="0" smtClean="0"/>
              <a:t>Лекция 6. Использование устройств аутентификации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284984"/>
            <a:ext cx="8784976" cy="3456384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Классификация устройств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Генераторы одноразовых паролей.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Использование </a:t>
            </a:r>
            <a:r>
              <a:rPr lang="en-US" altLang="ru-RU" dirty="0" smtClean="0">
                <a:solidFill>
                  <a:schemeClr val="tx1"/>
                </a:solidFill>
              </a:rPr>
              <a:t>PIN-</a:t>
            </a:r>
            <a:r>
              <a:rPr lang="ru-RU" altLang="ru-RU" dirty="0" smtClean="0">
                <a:solidFill>
                  <a:schemeClr val="tx1"/>
                </a:solidFill>
              </a:rPr>
              <a:t>кодов в устройствах аутентификации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>
                <a:solidFill>
                  <a:schemeClr val="tx1"/>
                </a:solidFill>
              </a:rPr>
              <a:t>Регистрация пользователей при применении устройств аутентификации</a:t>
            </a:r>
            <a:r>
              <a:rPr lang="ru-RU" altLang="ru-RU" dirty="0" smtClean="0">
                <a:solidFill>
                  <a:schemeClr val="tx1"/>
                </a:solidFill>
              </a:rPr>
              <a:t>.</a:t>
            </a:r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85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 dirty="0"/>
              <a:t>Активные устройства аутентификации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dirty="0"/>
              <a:t>Смарт-карты (пластиковые карты с микропроцессором).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Токены (</a:t>
            </a:r>
            <a:r>
              <a:rPr lang="en-US" altLang="ru-RU" dirty="0"/>
              <a:t>USB-</a:t>
            </a:r>
            <a:r>
              <a:rPr lang="ru-RU" altLang="ru-RU" dirty="0"/>
              <a:t>ключи).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Генераторы одноразовых </a:t>
            </a:r>
            <a:r>
              <a:rPr lang="ru-RU" altLang="ru-RU" dirty="0" smtClean="0"/>
              <a:t>паролей (</a:t>
            </a:r>
            <a:r>
              <a:rPr lang="en-US" altLang="ru-RU" dirty="0" smtClean="0"/>
              <a:t>One-Time Password</a:t>
            </a:r>
            <a:r>
              <a:rPr lang="ru-RU" altLang="ru-RU" dirty="0" smtClean="0"/>
              <a:t>, </a:t>
            </a:r>
            <a:r>
              <a:rPr lang="en-US" altLang="ru-RU" dirty="0" smtClean="0"/>
              <a:t>OTP)</a:t>
            </a:r>
            <a:r>
              <a:rPr lang="ru-RU" altLang="ru-RU" dirty="0" smtClean="0"/>
              <a:t>.</a:t>
            </a:r>
            <a:endParaRPr lang="ru-RU" altLang="ru-RU" dirty="0"/>
          </a:p>
          <a:p>
            <a:pPr>
              <a:lnSpc>
                <a:spcPct val="90000"/>
              </a:lnSpc>
            </a:pPr>
            <a:r>
              <a:rPr lang="ru-RU" altLang="ru-RU" dirty="0"/>
              <a:t>И другие.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Реализация в активных устройствах криптопротоколов нейтрализует атаки активной разведки и воспроизведения. Правильно спроектированный протокол не позволяет нарушителю предсказать следующий аутентификатор.</a:t>
            </a:r>
          </a:p>
        </p:txBody>
      </p:sp>
    </p:spTree>
    <p:extLst>
      <p:ext uri="{BB962C8B-B14F-4D97-AF65-F5344CB8AC3E}">
        <p14:creationId xmlns:p14="http://schemas.microsoft.com/office/powerpoint/2010/main" val="3365100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 sz="4000" dirty="0"/>
              <a:t>Смарт-карты и считыватели для них</a:t>
            </a:r>
          </a:p>
        </p:txBody>
      </p:sp>
      <p:pic>
        <p:nvPicPr>
          <p:cNvPr id="418827" name="Picture 11" descr="pic-0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628775"/>
            <a:ext cx="2579687" cy="2425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8822" name="Picture 6" descr="pic-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1608138"/>
            <a:ext cx="3960812" cy="2217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8824" name="Picture 8" descr="pic-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4579938"/>
            <a:ext cx="2808287" cy="177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8828" name="Picture 12" descr="pic-1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4298950"/>
            <a:ext cx="3889375" cy="2357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305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dirty="0"/>
              <a:t>Токены</a:t>
            </a:r>
          </a:p>
        </p:txBody>
      </p:sp>
      <p:pic>
        <p:nvPicPr>
          <p:cNvPr id="422917" name="Picture 5" descr="32product_IMAGE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557338"/>
            <a:ext cx="3744913" cy="14684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2918" name="Picture 6" descr="Токен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125538"/>
            <a:ext cx="3168650" cy="2176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2920" name="Picture 8" descr="306_7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3860800"/>
            <a:ext cx="3340100" cy="2406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2922" name="Picture 10" descr="41product_IMAGE_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476625"/>
            <a:ext cx="3816350" cy="2817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308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Генераторы одноразовых паролей</a:t>
            </a:r>
          </a:p>
        </p:txBody>
      </p:sp>
      <p:pic>
        <p:nvPicPr>
          <p:cNvPr id="429062" name="Picture 6" descr="img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1558925"/>
            <a:ext cx="3241675" cy="21383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9064" name="Picture 8" descr="img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4005263"/>
            <a:ext cx="3240087" cy="2136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90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592638"/>
            <a:ext cx="4248150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906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4211638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86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Активные устройства аутентификации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Автономные генераторы одноразовых паролей (не требуют специальной аппаратной поддержки, имеют клавиатуру или кнопки для интерактивного взаимодействия с пользователем и компьютерной системой). Однако существуют ограничения на сложность протоколов аутентификации, т.к. в процессе передачи данных участвует пользователь.</a:t>
            </a:r>
          </a:p>
        </p:txBody>
      </p:sp>
    </p:spTree>
    <p:extLst>
      <p:ext uri="{BB962C8B-B14F-4D97-AF65-F5344CB8AC3E}">
        <p14:creationId xmlns:p14="http://schemas.microsoft.com/office/powerpoint/2010/main" val="3497058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Активные устройства аутентификации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altLang="ru-RU" dirty="0"/>
              <a:t>Подключаемые к компьютеру смарт-карты и токены (требуется специальный считыватель или порт). Могут использоваться более сложные протоколы аутентификации (например, в системах непрямой аутентификации содержащийся на устройстве базовый секрет известен серверу аутентификации). Для применения таких устройств в системах автономной аутентификации требуется использование асимметричной криптографии.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1061050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Преимущества и недостатки подключаемых устройств</a:t>
            </a:r>
          </a:p>
        </p:txBody>
      </p:sp>
      <p:sp>
        <p:nvSpPr>
          <p:cNvPr id="4352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2843808" cy="5661025"/>
          </a:xfrm>
        </p:spPr>
        <p:txBody>
          <a:bodyPr>
            <a:normAutofit fontScale="92500"/>
          </a:bodyPr>
          <a:lstStyle/>
          <a:p>
            <a:r>
              <a:rPr lang="ru-RU" altLang="ru-RU" sz="3200" dirty="0"/>
              <a:t>Создание для нарушителя достаточно сложного периметра защиты (протокол </a:t>
            </a:r>
            <a:r>
              <a:rPr lang="ru-RU" altLang="ru-RU" sz="3200" dirty="0" err="1" smtClean="0"/>
              <a:t>аутентифи-кации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реализован внутри одной микросхемы).</a:t>
            </a:r>
          </a:p>
        </p:txBody>
      </p:sp>
      <p:sp>
        <p:nvSpPr>
          <p:cNvPr id="4352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915816" y="1124743"/>
            <a:ext cx="6228184" cy="573325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3200" dirty="0"/>
              <a:t>Требуется достоверность и надежность дополнительного оборудования (возможна подмена ПО для взаимодействия со считывателем).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 всегда достаточная устойчивость к зондированию (попытке извлечения секрета из устройства).</a:t>
            </a:r>
          </a:p>
          <a:p>
            <a:pPr>
              <a:lnSpc>
                <a:spcPct val="90000"/>
              </a:lnSpc>
            </a:pPr>
            <a:r>
              <a:rPr lang="ru-RU" altLang="ru-RU" sz="3200" dirty="0"/>
              <a:t>Необходимость использования портов компьютера.</a:t>
            </a:r>
          </a:p>
        </p:txBody>
      </p:sp>
    </p:spTree>
    <p:extLst>
      <p:ext uri="{BB962C8B-B14F-4D97-AF65-F5344CB8AC3E}">
        <p14:creationId xmlns:p14="http://schemas.microsoft.com/office/powerpoint/2010/main" val="909071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/>
              <a:t>Генераторы одноразовых паролей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Перехват пароля, передаваемого по сети в открытом, зашифрованном или хешированном виде позволяет организовать атаку воспроизведения, т.к. сервер аутентификации не может распознать, как был получен аутентификатор – в результате преобразования введенного пароля или просто повторения сохраненного ранее кода.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Защита: использование одноразовых паролей, специальных протоколов и устройств.</a:t>
            </a:r>
          </a:p>
        </p:txBody>
      </p:sp>
    </p:spTree>
    <p:extLst>
      <p:ext uri="{BB962C8B-B14F-4D97-AF65-F5344CB8AC3E}">
        <p14:creationId xmlns:p14="http://schemas.microsoft.com/office/powerpoint/2010/main" val="101935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Стратегии генерации одноразовых паролей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1"/>
            <a:ext cx="9144000" cy="5949280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На основе синхронизируемого счетчика, значение которого объединяется со случайно выбранным и записанным на устройстве базовым секретом:</a:t>
            </a:r>
          </a:p>
          <a:p>
            <a:pPr marL="609600" indent="-609600"/>
            <a:r>
              <a:rPr lang="ru-RU" altLang="ru-RU" dirty="0"/>
              <a:t>владелец устройства нажимает на нем специальную кнопку;</a:t>
            </a:r>
          </a:p>
          <a:p>
            <a:pPr marL="609600" indent="-609600"/>
            <a:r>
              <a:rPr lang="ru-RU" altLang="ru-RU" dirty="0"/>
              <a:t>значение счетчика увеличивается, зашифровывается на ключе, равном базовому секрету, и преобразуется в текстовый формат;</a:t>
            </a:r>
          </a:p>
          <a:p>
            <a:pPr marL="609600" indent="-609600"/>
            <a:r>
              <a:rPr lang="ru-RU" altLang="ru-RU" dirty="0"/>
              <a:t>новое значение одноразового пароля отображается на дисплее устройства.</a:t>
            </a:r>
          </a:p>
        </p:txBody>
      </p:sp>
    </p:spTree>
    <p:extLst>
      <p:ext uri="{BB962C8B-B14F-4D97-AF65-F5344CB8AC3E}">
        <p14:creationId xmlns:p14="http://schemas.microsoft.com/office/powerpoint/2010/main" val="1687976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Свойства генераторов одноразовых паролей на основе счетчиков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Без знания базового секрета нарушитель не может угадать следующего пароля.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Требуется обеспечить работу устройства и компьютера с одинаковыми значениями базового секрета и счетчика (первоначально задаются администратором с помощью специального программатора).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Возможны несколько установок начального значения счетчика для регистрации в разных системах.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Возможно использование </a:t>
            </a:r>
            <a:r>
              <a:rPr lang="en-US" altLang="ru-RU" dirty="0"/>
              <a:t>PIN-</a:t>
            </a:r>
            <a:r>
              <a:rPr lang="ru-RU" altLang="ru-RU" dirty="0"/>
              <a:t>кодов.</a:t>
            </a:r>
          </a:p>
        </p:txBody>
      </p:sp>
    </p:spTree>
    <p:extLst>
      <p:ext uri="{BB962C8B-B14F-4D97-AF65-F5344CB8AC3E}">
        <p14:creationId xmlns:p14="http://schemas.microsoft.com/office/powerpoint/2010/main" val="2868345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Принципы использования устройств аутентификации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r>
              <a:rPr lang="ru-RU" altLang="ru-RU" dirty="0"/>
              <a:t>Необходимость физического обладания устройством.</a:t>
            </a:r>
          </a:p>
          <a:p>
            <a:r>
              <a:rPr lang="ru-RU" altLang="ru-RU" dirty="0"/>
              <a:t>Сложность дублирования устройства.</a:t>
            </a:r>
          </a:p>
          <a:p>
            <a:r>
              <a:rPr lang="ru-RU" altLang="ru-RU" dirty="0"/>
              <a:t>Возможность его потери (повреждения, физического отказа) и утраты доступа к критическому ресурсу.</a:t>
            </a:r>
          </a:p>
          <a:p>
            <a:r>
              <a:rPr lang="ru-RU" altLang="ru-RU" dirty="0"/>
              <a:t>Возможность обнаружения факта кражи устройства путем ревизии.</a:t>
            </a:r>
          </a:p>
        </p:txBody>
      </p:sp>
    </p:spTree>
    <p:extLst>
      <p:ext uri="{BB962C8B-B14F-4D97-AF65-F5344CB8AC3E}">
        <p14:creationId xmlns:p14="http://schemas.microsoft.com/office/powerpoint/2010/main" val="17035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Восстановление синхронизации счетчиков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При несовпадении значений счетчика на устройстве и сервере пользователь повторяет попытку входа со следующим одноразовым паролем.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Сервер проверяет пару полученных от пользователя паролей (увеличивает свой счетчик до совпадения с первым из полученных паролей, после чего еще раз увеличивает счетчик и сравнивает вычисленный пароль со вторым паролем пары). Фактически происходит использование паролей удвоенной длины.</a:t>
            </a:r>
          </a:p>
        </p:txBody>
      </p:sp>
    </p:spTree>
    <p:extLst>
      <p:ext uri="{BB962C8B-B14F-4D97-AF65-F5344CB8AC3E}">
        <p14:creationId xmlns:p14="http://schemas.microsoft.com/office/powerpoint/2010/main" val="309454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2287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Особенность </a:t>
            </a:r>
            <a:r>
              <a:rPr lang="ru-RU" altLang="ru-RU" sz="4000" dirty="0" err="1"/>
              <a:t>счетчиковых</a:t>
            </a:r>
            <a:r>
              <a:rPr lang="ru-RU" altLang="ru-RU" sz="4000" dirty="0"/>
              <a:t> генераторов одноразовых паролей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Частые сбои синхронизации счетчиков на устройстве и сервере могут свидетельствовать о применении нарушителем дубликата устройства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061818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/>
              <a:t>Стратегии генерации одноразовых паролей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На основе внутренних часов:</a:t>
            </a:r>
          </a:p>
          <a:p>
            <a:pPr marL="609600" indent="-609600"/>
            <a:r>
              <a:rPr lang="ru-RU" altLang="ru-RU" dirty="0"/>
              <a:t>новый одноразовый пароль вычисляется объединением значения часов и базового секрета, после чего выводится на дисплее устройства;</a:t>
            </a:r>
          </a:p>
          <a:p>
            <a:pPr marL="609600" indent="-609600"/>
            <a:r>
              <a:rPr lang="ru-RU" altLang="ru-RU" dirty="0"/>
              <a:t>сервер выполняет ту же процедуру, используя свои часы, копию базового секрета и временное окно (0.5</a:t>
            </a:r>
            <a:r>
              <a:rPr lang="ru-RU" altLang="ru-RU" dirty="0">
                <a:cs typeface="Arial" charset="0"/>
              </a:rPr>
              <a:t>–</a:t>
            </a:r>
            <a:r>
              <a:rPr lang="ru-RU" altLang="ru-RU" dirty="0"/>
              <a:t>3 мин) для учета времени на вычисление и передачу пароля.</a:t>
            </a:r>
          </a:p>
        </p:txBody>
      </p:sp>
    </p:spTree>
    <p:extLst>
      <p:ext uri="{BB962C8B-B14F-4D97-AF65-F5344CB8AC3E}">
        <p14:creationId xmlns:p14="http://schemas.microsoft.com/office/powerpoint/2010/main" val="39111258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2287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Восстановление синхронизации при использовании часов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Требуется на практике, т.к. часы на устройстве начинают отклоняться от эталона, а увеличение временного окна повышает риск перехвата и воспроизведения пароля:</a:t>
            </a:r>
          </a:p>
          <a:p>
            <a:r>
              <a:rPr lang="ru-RU" altLang="ru-RU" dirty="0"/>
              <a:t>адаптация к отклонению часов конкретного устройства (обновление этого значения после каждой успешной аутентификации);</a:t>
            </a:r>
          </a:p>
          <a:p>
            <a:r>
              <a:rPr lang="ru-RU" altLang="ru-RU" dirty="0" err="1"/>
              <a:t>двухпаролевое</a:t>
            </a:r>
            <a:r>
              <a:rPr lang="ru-RU" altLang="ru-RU" dirty="0"/>
              <a:t> восстановление при большом перерыве (аналогично </a:t>
            </a:r>
            <a:r>
              <a:rPr lang="ru-RU" altLang="ru-RU" dirty="0" err="1"/>
              <a:t>счетчиковым</a:t>
            </a:r>
            <a:r>
              <a:rPr lang="ru-RU" altLang="ru-RU" dirty="0"/>
              <a:t> устройствам).</a:t>
            </a:r>
          </a:p>
        </p:txBody>
      </p:sp>
    </p:spTree>
    <p:extLst>
      <p:ext uri="{BB962C8B-B14F-4D97-AF65-F5344CB8AC3E}">
        <p14:creationId xmlns:p14="http://schemas.microsoft.com/office/powerpoint/2010/main" val="3169233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r>
              <a:rPr lang="ru-RU" altLang="ru-RU" sz="4000"/>
              <a:t>Особенность генераторов одноразовых паролей на основе часов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Возможность использования одного устройства для регистрации на разных серверах, но при этом повышаются возможности нарушителя по воспроизведению перехваченного пароля для доступа к другому серверу.</a:t>
            </a:r>
          </a:p>
        </p:txBody>
      </p:sp>
    </p:spTree>
    <p:extLst>
      <p:ext uri="{BB962C8B-B14F-4D97-AF65-F5344CB8AC3E}">
        <p14:creationId xmlns:p14="http://schemas.microsoft.com/office/powerpoint/2010/main" val="3241545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Стратегии генерации одноразовых паролей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Объединение значения счетчика и показаний часов с увеличенным значением приращения таймера (в пределах одного такта генерируются различные пароли в зависимости от значения счетчика). Возможно автоматическое восстановление синхронизации по младшим цифрам значений счетчика и таймера.</a:t>
            </a:r>
          </a:p>
        </p:txBody>
      </p:sp>
    </p:spTree>
    <p:extLst>
      <p:ext uri="{BB962C8B-B14F-4D97-AF65-F5344CB8AC3E}">
        <p14:creationId xmlns:p14="http://schemas.microsoft.com/office/powerpoint/2010/main" val="8181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/>
              <a:t>Атаки на одноразовые пароли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ru-RU" altLang="ru-RU" dirty="0"/>
              <a:t>Перехват управления соединением после успешной </a:t>
            </a:r>
            <a:r>
              <a:rPr lang="ru-RU" altLang="ru-RU" dirty="0" smtClean="0"/>
              <a:t>аутентификации.</a:t>
            </a:r>
            <a:endParaRPr lang="ru-RU" altLang="ru-RU" dirty="0"/>
          </a:p>
          <a:p>
            <a:r>
              <a:rPr lang="ru-RU" altLang="ru-RU" dirty="0"/>
              <a:t>«Человек посередине» (перехват одноразового пароля, разрыв соединения с пользователем, использование пароля для входа) – требуются контроль над сегментом сети, безупречная синхронизация по времени. Защита: использование модели «рукопожатия» (нарушитель не может завершить процесс входа с другого хоста).</a:t>
            </a:r>
          </a:p>
        </p:txBody>
      </p:sp>
    </p:spTree>
    <p:extLst>
      <p:ext uri="{BB962C8B-B14F-4D97-AF65-F5344CB8AC3E}">
        <p14:creationId xmlns:p14="http://schemas.microsoft.com/office/powerpoint/2010/main" val="55890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Атаки на одноразовые пароли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«</a:t>
            </a:r>
            <a:r>
              <a:rPr lang="en-US" altLang="ru-RU" dirty="0"/>
              <a:t>IP</a:t>
            </a:r>
            <a:r>
              <a:rPr lang="ru-RU" altLang="ru-RU" dirty="0"/>
              <a:t>-похищение» (установка на компьютере жертвы специального ПО и «кража» соединения при попытке подключения легального пользователя – нарушитель получает возможность управления этим соединением). Программная закладка должна быть установлена как часть ОС.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Защита: контроль целостности системного ПО для обнаружения установленной закладки.</a:t>
            </a:r>
          </a:p>
        </p:txBody>
      </p:sp>
    </p:spTree>
    <p:extLst>
      <p:ext uri="{BB962C8B-B14F-4D97-AF65-F5344CB8AC3E}">
        <p14:creationId xmlns:p14="http://schemas.microsoft.com/office/powerpoint/2010/main" val="150962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Использование </a:t>
            </a:r>
            <a:r>
              <a:rPr lang="en-US" altLang="ru-RU" sz="4000"/>
              <a:t>PIN-</a:t>
            </a:r>
            <a:r>
              <a:rPr lang="ru-RU" altLang="ru-RU" sz="4000"/>
              <a:t>кодов в устройствах аутентификации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Общая проблема использования устройств аутентификации – возможность их хищения и применения нарушителем.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Решение этой проблемы – использование </a:t>
            </a:r>
            <a:r>
              <a:rPr lang="en-US" altLang="ru-RU" dirty="0"/>
              <a:t>PIN-</a:t>
            </a:r>
            <a:r>
              <a:rPr lang="ru-RU" altLang="ru-RU" dirty="0"/>
              <a:t>кода в качестве многоразового пароля и второго фактора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40935755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sz="4000"/>
              <a:t>Методики применения </a:t>
            </a:r>
            <a:r>
              <a:rPr lang="en-US" altLang="ru-RU" sz="4000"/>
              <a:t>PIN-</a:t>
            </a:r>
            <a:r>
              <a:rPr lang="ru-RU" altLang="ru-RU" sz="4000"/>
              <a:t>кода</a:t>
            </a: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Дополнение к внешнему паролю (например, объединение с генерируемым устройством одноразовым паролем перед отсылкой серверу – пользователь вводит на клавиатуре компьютера выведенный на дисплее устройства пароль, а затем </a:t>
            </a:r>
            <a:r>
              <a:rPr lang="en-US" altLang="ru-RU" dirty="0"/>
              <a:t>PIN-</a:t>
            </a:r>
            <a:r>
              <a:rPr lang="ru-RU" altLang="ru-RU" dirty="0"/>
              <a:t>код для не имеющего клавиатуры устройства).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altLang="ru-RU" dirty="0"/>
              <a:t>Существует риск получения </a:t>
            </a:r>
            <a:r>
              <a:rPr lang="en-US" altLang="ru-RU" dirty="0"/>
              <a:t>PIN-</a:t>
            </a:r>
            <a:r>
              <a:rPr lang="ru-RU" altLang="ru-RU" dirty="0"/>
              <a:t>кода с помощью физического доступа к компьютеру и активной разведки.</a:t>
            </a:r>
          </a:p>
        </p:txBody>
      </p:sp>
    </p:spTree>
    <p:extLst>
      <p:ext uri="{BB962C8B-B14F-4D97-AF65-F5344CB8AC3E}">
        <p14:creationId xmlns:p14="http://schemas.microsoft.com/office/powerpoint/2010/main" val="542619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Принципы использования устройств аутентификации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Могут применяться не только в компьютерных системах.</a:t>
            </a:r>
          </a:p>
          <a:p>
            <a:r>
              <a:rPr lang="ru-RU" altLang="ru-RU" dirty="0"/>
              <a:t>Не требуют запоминания сложного секрета (содержат гораздо более сложный базовый секрет внутри себя).</a:t>
            </a:r>
          </a:p>
          <a:p>
            <a:r>
              <a:rPr lang="ru-RU" altLang="ru-RU" dirty="0"/>
              <a:t>Иногда требуется запоминание простого секрета (</a:t>
            </a:r>
            <a:r>
              <a:rPr lang="en-US" altLang="ru-RU" dirty="0"/>
              <a:t>PIN-</a:t>
            </a:r>
            <a:r>
              <a:rPr lang="ru-RU" altLang="ru-RU" dirty="0"/>
              <a:t>кода) для доступа к устройству.</a:t>
            </a:r>
          </a:p>
        </p:txBody>
      </p:sp>
    </p:spTree>
    <p:extLst>
      <p:ext uri="{BB962C8B-B14F-4D97-AF65-F5344CB8AC3E}">
        <p14:creationId xmlns:p14="http://schemas.microsoft.com/office/powerpoint/2010/main" val="21753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sz="4000"/>
              <a:t>Методики применения </a:t>
            </a:r>
            <a:r>
              <a:rPr lang="en-US" altLang="ru-RU" sz="4000"/>
              <a:t>PIN-</a:t>
            </a:r>
            <a:r>
              <a:rPr lang="ru-RU" altLang="ru-RU" sz="4000"/>
              <a:t>кода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ru-RU" altLang="ru-RU" dirty="0"/>
              <a:t>В качестве внутреннего пароля для доступа к устройству аутентификации: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ввод </a:t>
            </a:r>
            <a:r>
              <a:rPr lang="en-US" altLang="ru-RU" dirty="0"/>
              <a:t>PIN-</a:t>
            </a:r>
            <a:r>
              <a:rPr lang="ru-RU" altLang="ru-RU" dirty="0"/>
              <a:t>кода с клавиатуры непосредственно в устройство, хранящего его копию (неправильный ввод блокирует устройство или увеличивает задержку);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устройство генерирует одноразовый пароль;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если введенный </a:t>
            </a:r>
            <a:r>
              <a:rPr lang="en-US" altLang="ru-RU" dirty="0"/>
              <a:t>PIN-</a:t>
            </a:r>
            <a:r>
              <a:rPr lang="ru-RU" altLang="ru-RU" dirty="0"/>
              <a:t>код отличается от истинного определенным образом, то возможна генерация сигнала работы под принуждением.</a:t>
            </a:r>
          </a:p>
        </p:txBody>
      </p:sp>
    </p:spTree>
    <p:extLst>
      <p:ext uri="{BB962C8B-B14F-4D97-AF65-F5344CB8AC3E}">
        <p14:creationId xmlns:p14="http://schemas.microsoft.com/office/powerpoint/2010/main" val="2566705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r>
              <a:rPr lang="ru-RU" altLang="ru-RU" sz="4000"/>
              <a:t>Реакция на ввод неправильного </a:t>
            </a:r>
            <a:r>
              <a:rPr lang="en-US" altLang="ru-RU" sz="4000"/>
              <a:t>PIN-</a:t>
            </a:r>
            <a:r>
              <a:rPr lang="ru-RU" altLang="ru-RU" sz="4000"/>
              <a:t>кода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При использовании блокирования устройство должно быть перепрограммировано администратором, что неудобно для легального пользователя и сложно в случае использования одноразовых паролей.</a:t>
            </a:r>
          </a:p>
          <a:p>
            <a:r>
              <a:rPr lang="ru-RU" altLang="ru-RU" dirty="0"/>
              <a:t>Увеличение задержки менее болезненно и снижает риск использования похищенного устройства (появляется возможность обнаружить пропажу и принять меры).</a:t>
            </a:r>
          </a:p>
        </p:txBody>
      </p:sp>
    </p:spTree>
    <p:extLst>
      <p:ext uri="{BB962C8B-B14F-4D97-AF65-F5344CB8AC3E}">
        <p14:creationId xmlns:p14="http://schemas.microsoft.com/office/powerpoint/2010/main" val="34205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r>
              <a:rPr lang="ru-RU" altLang="ru-RU" sz="4000"/>
              <a:t>Общий недостаток использования </a:t>
            </a:r>
            <a:r>
              <a:rPr lang="en-US" altLang="ru-RU" sz="4000"/>
              <a:t>PIN-</a:t>
            </a:r>
            <a:r>
              <a:rPr lang="ru-RU" altLang="ru-RU" sz="4000"/>
              <a:t>кода в качестве внутреннего пароля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Способность устройства проверять правильность </a:t>
            </a:r>
            <a:r>
              <a:rPr lang="en-US" altLang="ru-RU" dirty="0"/>
              <a:t>PIN-</a:t>
            </a:r>
            <a:r>
              <a:rPr lang="ru-RU" altLang="ru-RU" dirty="0"/>
              <a:t>кода без подключения к серверу дает нарушителю возможность анализа данных в устройстве и определения </a:t>
            </a:r>
            <a:r>
              <a:rPr lang="en-US" altLang="ru-RU" dirty="0"/>
              <a:t>PIN-</a:t>
            </a:r>
            <a:r>
              <a:rPr lang="ru-RU" altLang="ru-RU" dirty="0"/>
              <a:t>кода.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Защита: хеширование </a:t>
            </a:r>
            <a:r>
              <a:rPr lang="en-US" altLang="ru-RU" dirty="0"/>
              <a:t>PIN-</a:t>
            </a:r>
            <a:r>
              <a:rPr lang="ru-RU" altLang="ru-RU" dirty="0"/>
              <a:t>кода, использование его в качестве ключа шифрования базового секрета, но угроза подбора </a:t>
            </a:r>
            <a:r>
              <a:rPr lang="en-US" altLang="ru-RU" dirty="0"/>
              <a:t>PIN-</a:t>
            </a:r>
            <a:r>
              <a:rPr lang="ru-RU" altLang="ru-RU" dirty="0"/>
              <a:t>кода остается.</a:t>
            </a:r>
          </a:p>
        </p:txBody>
      </p:sp>
    </p:spTree>
    <p:extLst>
      <p:ext uri="{BB962C8B-B14F-4D97-AF65-F5344CB8AC3E}">
        <p14:creationId xmlns:p14="http://schemas.microsoft.com/office/powerpoint/2010/main" val="272622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 sz="4000"/>
              <a:t>Методики применения </a:t>
            </a:r>
            <a:r>
              <a:rPr lang="en-US" altLang="ru-RU" sz="4000"/>
              <a:t>PIN-</a:t>
            </a:r>
            <a:r>
              <a:rPr lang="ru-RU" altLang="ru-RU" sz="4000"/>
              <a:t>кода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В качестве части базового секрета (в устройстве не хранятся ни </a:t>
            </a:r>
            <a:r>
              <a:rPr lang="en-US" altLang="ru-RU" dirty="0"/>
              <a:t>PIN-</a:t>
            </a:r>
            <a:r>
              <a:rPr lang="ru-RU" altLang="ru-RU" dirty="0"/>
              <a:t>код, ни полностью базовый секрет) – ввод неправильного </a:t>
            </a:r>
            <a:r>
              <a:rPr lang="en-US" altLang="ru-RU" dirty="0"/>
              <a:t>PIN-</a:t>
            </a:r>
            <a:r>
              <a:rPr lang="ru-RU" altLang="ru-RU" dirty="0"/>
              <a:t>кода будет обнаружен только на сервере. Возможно применение специального </a:t>
            </a:r>
            <a:r>
              <a:rPr lang="en-US" altLang="ru-RU" dirty="0"/>
              <a:t>PIN-</a:t>
            </a:r>
            <a:r>
              <a:rPr lang="ru-RU" altLang="ru-RU" dirty="0"/>
              <a:t>кода для подачи сигнала о работе под принуждением, но этот факт также сможет быть обнаружен только на сервере.</a:t>
            </a:r>
          </a:p>
        </p:txBody>
      </p:sp>
    </p:spTree>
    <p:extLst>
      <p:ext uri="{BB962C8B-B14F-4D97-AF65-F5344CB8AC3E}">
        <p14:creationId xmlns:p14="http://schemas.microsoft.com/office/powerpoint/2010/main" val="28050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Угроза для </a:t>
            </a:r>
            <a:r>
              <a:rPr lang="en-US" altLang="ru-RU" sz="4000"/>
              <a:t>PIN-</a:t>
            </a:r>
            <a:r>
              <a:rPr lang="ru-RU" altLang="ru-RU" sz="4000"/>
              <a:t>кода в качестве части базового секрета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Возможен перехват нескольких одноразовых паролей от атакуемого нарушителем устройства для проверки его предположений о </a:t>
            </a:r>
            <a:r>
              <a:rPr lang="en-US" altLang="ru-RU" dirty="0"/>
              <a:t>PIN-</a:t>
            </a:r>
            <a:r>
              <a:rPr lang="ru-RU" altLang="ru-RU" dirty="0"/>
              <a:t>коде, но это трудно реализовать, т.к. потребуется копия данных с устройства и специальная программа для подбора </a:t>
            </a:r>
            <a:r>
              <a:rPr lang="en-US" altLang="ru-RU" dirty="0"/>
              <a:t>PIN-</a:t>
            </a:r>
            <a:r>
              <a:rPr lang="ru-RU" altLang="ru-RU" dirty="0"/>
              <a:t>кода.</a:t>
            </a:r>
          </a:p>
        </p:txBody>
      </p:sp>
    </p:spTree>
    <p:extLst>
      <p:ext uri="{BB962C8B-B14F-4D97-AF65-F5344CB8AC3E}">
        <p14:creationId xmlns:p14="http://schemas.microsoft.com/office/powerpoint/2010/main" val="42031128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ru-RU" altLang="ru-RU" sz="4000"/>
              <a:t>Регистрация пользователей при применении устройств аутентификации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Программирование устройств при помощи поставляемого их изготовителями ПО:</a:t>
            </a:r>
          </a:p>
          <a:p>
            <a:pPr marL="609600" indent="-609600"/>
            <a:r>
              <a:rPr lang="ru-RU" altLang="ru-RU" dirty="0"/>
              <a:t>генерация случайного базового секрета;</a:t>
            </a:r>
          </a:p>
          <a:p>
            <a:pPr marL="609600" indent="-609600"/>
            <a:r>
              <a:rPr lang="ru-RU" altLang="ru-RU" dirty="0"/>
              <a:t>запись его в устройство;</a:t>
            </a:r>
          </a:p>
          <a:p>
            <a:pPr marL="609600" indent="-609600"/>
            <a:r>
              <a:rPr lang="ru-RU" altLang="ru-RU" dirty="0"/>
              <a:t>экспорт учетной записи в специальный файл для последующего импорта этого файла серверным ПО.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Управление пользователями.</a:t>
            </a:r>
          </a:p>
        </p:txBody>
      </p:sp>
    </p:spTree>
    <p:extLst>
      <p:ext uri="{BB962C8B-B14F-4D97-AF65-F5344CB8AC3E}">
        <p14:creationId xmlns:p14="http://schemas.microsoft.com/office/powerpoint/2010/main" val="23614997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Программирование устройства аутентификации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7"/>
            <a:ext cx="9144000" cy="5805264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Запрос серийного № устройства и имени учетной записи.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Генерация случайного базового секрета.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При необходимости генерация случайного </a:t>
            </a:r>
            <a:r>
              <a:rPr lang="en-US" altLang="ru-RU" dirty="0"/>
              <a:t>PIN-</a:t>
            </a:r>
            <a:r>
              <a:rPr lang="ru-RU" altLang="ru-RU" dirty="0"/>
              <a:t>кода.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Программирование устройства.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Формирование учетной записи (серийный № устройства, имя учетной записи пользователя, базовый секрет).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Печать паспорта (имя учетной записи, серийный №, </a:t>
            </a:r>
            <a:r>
              <a:rPr lang="en-US" altLang="ru-RU" dirty="0"/>
              <a:t>PIN-</a:t>
            </a:r>
            <a:r>
              <a:rPr lang="ru-RU" altLang="ru-RU" dirty="0"/>
              <a:t>код) на запечатанном бланке.</a:t>
            </a:r>
          </a:p>
        </p:txBody>
      </p:sp>
    </p:spTree>
    <p:extLst>
      <p:ext uri="{BB962C8B-B14F-4D97-AF65-F5344CB8AC3E}">
        <p14:creationId xmlns:p14="http://schemas.microsoft.com/office/powerpoint/2010/main" val="33900809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Регистрация пользователя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После программирования устройства оператор экспортирует на сервер файл с учетной записью.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Запечатанный бланк с </a:t>
            </a:r>
            <a:r>
              <a:rPr lang="en-US" altLang="ru-RU" dirty="0"/>
              <a:t>PIN-</a:t>
            </a:r>
            <a:r>
              <a:rPr lang="ru-RU" altLang="ru-RU" dirty="0"/>
              <a:t>кодом передается пользователю.</a:t>
            </a:r>
          </a:p>
        </p:txBody>
      </p:sp>
    </p:spTree>
    <p:extLst>
      <p:ext uri="{BB962C8B-B14F-4D97-AF65-F5344CB8AC3E}">
        <p14:creationId xmlns:p14="http://schemas.microsoft.com/office/powerpoint/2010/main" val="27382309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ru-RU" altLang="ru-RU" sz="4000"/>
              <a:t>Угрозы при регистрации пользователей с устройствами аутентификации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9"/>
            <a:ext cx="9144000" cy="5157192"/>
          </a:xfrm>
        </p:spPr>
        <p:txBody>
          <a:bodyPr/>
          <a:lstStyle/>
          <a:p>
            <a:r>
              <a:rPr lang="ru-RU" altLang="ru-RU" dirty="0"/>
              <a:t>Изготовление копий устройств, выдаваемых легальным пользователям.</a:t>
            </a:r>
          </a:p>
          <a:p>
            <a:r>
              <a:rPr lang="ru-RU" altLang="ru-RU" dirty="0"/>
              <a:t>Подготовка ложных устройств для фиктивных или легальных пользователей.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Защита – разделение обязанностей между двумя или более сотрудниками.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Недостаток такой защиты – привлечение дополнительных ресурсов, неудобство для персонала.</a:t>
            </a:r>
          </a:p>
        </p:txBody>
      </p:sp>
    </p:spTree>
    <p:extLst>
      <p:ext uri="{BB962C8B-B14F-4D97-AF65-F5344CB8AC3E}">
        <p14:creationId xmlns:p14="http://schemas.microsoft.com/office/powerpoint/2010/main" val="31920549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altLang="ru-RU" sz="4000" dirty="0"/>
              <a:t>Примеры разделения обязанностей при регистрации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/>
          <a:lstStyle/>
          <a:p>
            <a:r>
              <a:rPr lang="ru-RU" altLang="ru-RU" dirty="0"/>
              <a:t>Учет неиспользованных устройств и их программирование.</a:t>
            </a:r>
          </a:p>
          <a:p>
            <a:r>
              <a:rPr lang="ru-RU" altLang="ru-RU" dirty="0"/>
              <a:t>Программирование устройств и импорт файлов с учетными записями на сервер.</a:t>
            </a:r>
          </a:p>
          <a:p>
            <a:r>
              <a:rPr lang="ru-RU" altLang="ru-RU" dirty="0"/>
              <a:t>Ведение отдельным сотрудником аудита всех фактов программирования устройств и экспорта учетных записей.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Дополнительные меры защиты: шифрование базовых секретов при их экспорте, защита файла аудита от модификации.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99891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Устройства аутентификации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600" dirty="0"/>
              <a:t>Пассивные (устройства для хранения базового секрета).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sz="3600" dirty="0"/>
              <a:t>Активные (могут в разных ситуациях генерировать различные </a:t>
            </a:r>
            <a:r>
              <a:rPr lang="ru-RU" altLang="ru-RU" sz="3600" dirty="0" err="1"/>
              <a:t>аутентификаторы</a:t>
            </a:r>
            <a:r>
              <a:rPr lang="ru-RU" altLang="ru-RU" sz="36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074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ru-RU" altLang="ru-RU" sz="4000" dirty="0"/>
              <a:t>Пассивные устройства аутентификации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472113"/>
          </a:xfrm>
        </p:spPr>
        <p:txBody>
          <a:bodyPr/>
          <a:lstStyle/>
          <a:p>
            <a:r>
              <a:rPr lang="ru-RU" altLang="ru-RU" dirty="0"/>
              <a:t>Механические ключи.</a:t>
            </a:r>
          </a:p>
          <a:p>
            <a:r>
              <a:rPr lang="ru-RU" altLang="ru-RU" dirty="0"/>
              <a:t>Пластиковые карты с магнитной полосой.</a:t>
            </a:r>
          </a:p>
          <a:p>
            <a:r>
              <a:rPr lang="ru-RU" altLang="ru-RU" dirty="0"/>
              <a:t>Элементы </a:t>
            </a:r>
            <a:r>
              <a:rPr lang="en-US" altLang="ru-RU" dirty="0" err="1"/>
              <a:t>TouchMemory</a:t>
            </a:r>
            <a:r>
              <a:rPr lang="en-US" altLang="ru-RU" dirty="0"/>
              <a:t> (</a:t>
            </a:r>
            <a:r>
              <a:rPr lang="en-US" altLang="ru-RU" dirty="0" err="1"/>
              <a:t>iButton</a:t>
            </a:r>
            <a:r>
              <a:rPr lang="en-US" altLang="ru-RU" dirty="0"/>
              <a:t>).</a:t>
            </a:r>
            <a:endParaRPr lang="ru-RU" altLang="ru-RU" dirty="0"/>
          </a:p>
          <a:p>
            <a:r>
              <a:rPr lang="ru-RU" altLang="ru-RU" dirty="0"/>
              <a:t>Карты </a:t>
            </a:r>
            <a:r>
              <a:rPr lang="en-US" altLang="ru-RU" dirty="0"/>
              <a:t>Proximity.</a:t>
            </a:r>
            <a:endParaRPr lang="ru-RU" altLang="ru-RU" dirty="0"/>
          </a:p>
          <a:p>
            <a:r>
              <a:rPr lang="ru-RU" altLang="ru-RU" dirty="0"/>
              <a:t>И другие.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Механизм аутентификации принимает с устройства базовый секрет (иногда с расстояния в несколько метров).</a:t>
            </a:r>
          </a:p>
        </p:txBody>
      </p:sp>
    </p:spTree>
    <p:extLst>
      <p:ext uri="{BB962C8B-B14F-4D97-AF65-F5344CB8AC3E}">
        <p14:creationId xmlns:p14="http://schemas.microsoft.com/office/powerpoint/2010/main" val="41927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Элементы и считыватели </a:t>
            </a:r>
            <a:r>
              <a:rPr lang="en-US" altLang="ru-RU" sz="4000" dirty="0" err="1"/>
              <a:t>TouchMemory</a:t>
            </a:r>
            <a:endParaRPr lang="ru-RU" altLang="ru-RU" sz="4000" dirty="0"/>
          </a:p>
        </p:txBody>
      </p:sp>
      <p:pic>
        <p:nvPicPr>
          <p:cNvPr id="404485" name="Picture 5" descr="Dallas-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4075" y="1909763"/>
            <a:ext cx="4895850" cy="3492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97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Карты </a:t>
            </a:r>
            <a:r>
              <a:rPr lang="en-US" altLang="ru-RU" sz="4000" dirty="0"/>
              <a:t>Proximity</a:t>
            </a:r>
            <a:r>
              <a:rPr lang="ru-RU" altLang="ru-RU" sz="4000" dirty="0"/>
              <a:t>, программатор</a:t>
            </a:r>
            <a:r>
              <a:rPr lang="en-US" altLang="ru-RU" sz="4000" dirty="0"/>
              <a:t> </a:t>
            </a:r>
            <a:r>
              <a:rPr lang="ru-RU" altLang="ru-RU" sz="4000" dirty="0"/>
              <a:t>и считыватели для них</a:t>
            </a:r>
          </a:p>
        </p:txBody>
      </p:sp>
      <p:pic>
        <p:nvPicPr>
          <p:cNvPr id="406534" name="Picture 6" descr="microprox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12875"/>
            <a:ext cx="2185988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6535" name="Picture 7" descr="smart_duoprox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1412875"/>
            <a:ext cx="2185987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6537" name="Picture 9" descr="proxke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005263"/>
            <a:ext cx="2187575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6539" name="Picture 11" descr="proxcard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4005263"/>
            <a:ext cx="2187575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6541" name="Picture 13" descr="proxpointplu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005263"/>
            <a:ext cx="1760538" cy="176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42" name="Picture 14" descr="mini_pro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40188"/>
            <a:ext cx="1728788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43" name="Picture 15" descr="prox_programm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84313"/>
            <a:ext cx="20161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3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Карты с магнитной полосой и считыватель для них</a:t>
            </a:r>
          </a:p>
        </p:txBody>
      </p:sp>
      <p:pic>
        <p:nvPicPr>
          <p:cNvPr id="411653" name="Picture 5" descr="35-cop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41438"/>
            <a:ext cx="3240088" cy="204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1654" name="Picture 6" descr="35-copy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221163"/>
            <a:ext cx="3240088" cy="204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1656" name="Picture 8" descr="36-cop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1412875"/>
            <a:ext cx="3168650" cy="1995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1658" name="Picture 10" descr="36-copy-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4292600"/>
            <a:ext cx="3167062" cy="1995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1660" name="Picture 12" descr="r_acr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708275"/>
            <a:ext cx="2195512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19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Угрозы для пассивных устройств аутентификации и защита от них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Недостаток: б</a:t>
            </a:r>
            <a:r>
              <a:rPr lang="ru-RU" altLang="ru-RU" b="1" dirty="0"/>
              <a:t>о</a:t>
            </a:r>
            <a:r>
              <a:rPr lang="ru-RU" altLang="ru-RU" dirty="0"/>
              <a:t>льшая (по сравнению с активными устройствами) простота копирования. Защита: введение </a:t>
            </a:r>
            <a:r>
              <a:rPr lang="en-US" altLang="ru-RU" dirty="0"/>
              <a:t>PIN-</a:t>
            </a:r>
            <a:r>
              <a:rPr lang="ru-RU" altLang="ru-RU" dirty="0"/>
              <a:t>кода для снижения риска подмены проверяемого лица. Угрозы для </a:t>
            </a:r>
            <a:r>
              <a:rPr lang="en-US" altLang="ru-RU" dirty="0"/>
              <a:t>PIN-</a:t>
            </a:r>
            <a:r>
              <a:rPr lang="ru-RU" altLang="ru-RU" dirty="0"/>
              <a:t>кодов: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подглядывание ввода;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перехват при передаче от считывателя к компьютеру по открытым линиям связи;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чтение с карты (если </a:t>
            </a:r>
            <a:r>
              <a:rPr lang="en-US" altLang="ru-RU" dirty="0"/>
              <a:t>PIN-</a:t>
            </a:r>
            <a:r>
              <a:rPr lang="ru-RU" altLang="ru-RU" dirty="0"/>
              <a:t>код там записан);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привлечение сотрудников организации;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поиск и использование «люков» в ПО.</a:t>
            </a:r>
          </a:p>
        </p:txBody>
      </p:sp>
    </p:spTree>
    <p:extLst>
      <p:ext uri="{BB962C8B-B14F-4D97-AF65-F5344CB8AC3E}">
        <p14:creationId xmlns:p14="http://schemas.microsoft.com/office/powerpoint/2010/main" val="197001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1597</Words>
  <Application>Microsoft Office PowerPoint</Application>
  <PresentationFormat>Экран (4:3)</PresentationFormat>
  <Paragraphs>135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Лекция 6. Использование устройств аутентификации</vt:lpstr>
      <vt:lpstr>Принципы использования устройств аутентификации</vt:lpstr>
      <vt:lpstr>Принципы использования устройств аутентификации</vt:lpstr>
      <vt:lpstr>Устройства аутентификации</vt:lpstr>
      <vt:lpstr>Пассивные устройства аутентификации</vt:lpstr>
      <vt:lpstr>Элементы и считыватели TouchMemory</vt:lpstr>
      <vt:lpstr>Карты Proximity, программатор и считыватели для них</vt:lpstr>
      <vt:lpstr>Карты с магнитной полосой и считыватель для них</vt:lpstr>
      <vt:lpstr>Угрозы для пассивных устройств аутентификации и защита от них</vt:lpstr>
      <vt:lpstr>Активные устройства аутентификации</vt:lpstr>
      <vt:lpstr>Смарт-карты и считыватели для них</vt:lpstr>
      <vt:lpstr>Токены</vt:lpstr>
      <vt:lpstr>Генераторы одноразовых паролей</vt:lpstr>
      <vt:lpstr>Активные устройства аутентификации</vt:lpstr>
      <vt:lpstr>Активные устройства аутентификации</vt:lpstr>
      <vt:lpstr>Преимущества и недостатки подключаемых устройств</vt:lpstr>
      <vt:lpstr>Генераторы одноразовых паролей</vt:lpstr>
      <vt:lpstr>Стратегии генерации одноразовых паролей</vt:lpstr>
      <vt:lpstr>Свойства генераторов одноразовых паролей на основе счетчиков</vt:lpstr>
      <vt:lpstr>Восстановление синхронизации счетчиков</vt:lpstr>
      <vt:lpstr>Особенность счетчиковых генераторов одноразовых паролей</vt:lpstr>
      <vt:lpstr>Стратегии генерации одноразовых паролей</vt:lpstr>
      <vt:lpstr>Восстановление синхронизации при использовании часов</vt:lpstr>
      <vt:lpstr>Особенность генераторов одноразовых паролей на основе часов</vt:lpstr>
      <vt:lpstr>Стратегии генерации одноразовых паролей</vt:lpstr>
      <vt:lpstr>Атаки на одноразовые пароли</vt:lpstr>
      <vt:lpstr>Атаки на одноразовые пароли</vt:lpstr>
      <vt:lpstr>Использование PIN-кодов в устройствах аутентификации</vt:lpstr>
      <vt:lpstr>Методики применения PIN-кода</vt:lpstr>
      <vt:lpstr>Методики применения PIN-кода</vt:lpstr>
      <vt:lpstr>Реакция на ввод неправильного PIN-кода</vt:lpstr>
      <vt:lpstr>Общий недостаток использования PIN-кода в качестве внутреннего пароля</vt:lpstr>
      <vt:lpstr>Методики применения PIN-кода</vt:lpstr>
      <vt:lpstr>Угроза для PIN-кода в качестве части базового секрета</vt:lpstr>
      <vt:lpstr>Регистрация пользователей при применении устройств аутентификации</vt:lpstr>
      <vt:lpstr>Программирование устройства аутентификации</vt:lpstr>
      <vt:lpstr>Регистрация пользователя</vt:lpstr>
      <vt:lpstr>Угрозы при регистрации пользователей с устройствами аутентификации</vt:lpstr>
      <vt:lpstr>Примеры разделения обязанностей при регистрации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6. </dc:title>
  <dc:creator>Хорев</dc:creator>
  <cp:lastModifiedBy>Хорев</cp:lastModifiedBy>
  <cp:revision>9</cp:revision>
  <dcterms:created xsi:type="dcterms:W3CDTF">2015-12-15T08:54:08Z</dcterms:created>
  <dcterms:modified xsi:type="dcterms:W3CDTF">2015-12-15T09:14:09Z</dcterms:modified>
</cp:coreProperties>
</file>