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6B84E-A2CD-404C-BF48-AAEEC2232DB6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8A37-3EA3-4E4D-ADA9-60F1DF0293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880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6B84E-A2CD-404C-BF48-AAEEC2232DB6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8A37-3EA3-4E4D-ADA9-60F1DF0293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045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6B84E-A2CD-404C-BF48-AAEEC2232DB6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8A37-3EA3-4E4D-ADA9-60F1DF0293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545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1115CEF-1D7E-4A3D-BEA4-527EF11F24B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212876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4EB85A0-4CC2-415A-9FF8-4EC5FC0FD00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19848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6B84E-A2CD-404C-BF48-AAEEC2232DB6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8A37-3EA3-4E4D-ADA9-60F1DF0293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85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6B84E-A2CD-404C-BF48-AAEEC2232DB6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8A37-3EA3-4E4D-ADA9-60F1DF0293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186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6B84E-A2CD-404C-BF48-AAEEC2232DB6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8A37-3EA3-4E4D-ADA9-60F1DF0293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432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6B84E-A2CD-404C-BF48-AAEEC2232DB6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8A37-3EA3-4E4D-ADA9-60F1DF0293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842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6B84E-A2CD-404C-BF48-AAEEC2232DB6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8A37-3EA3-4E4D-ADA9-60F1DF0293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99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6B84E-A2CD-404C-BF48-AAEEC2232DB6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8A37-3EA3-4E4D-ADA9-60F1DF0293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987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6B84E-A2CD-404C-BF48-AAEEC2232DB6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8A37-3EA3-4E4D-ADA9-60F1DF0293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512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6B84E-A2CD-404C-BF48-AAEEC2232DB6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8A37-3EA3-4E4D-ADA9-60F1DF0293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669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6B84E-A2CD-404C-BF48-AAEEC2232DB6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E68A37-3EA3-4E4D-ADA9-60F1DF0293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918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80728"/>
            <a:ext cx="7772400" cy="1470025"/>
          </a:xfrm>
        </p:spPr>
        <p:txBody>
          <a:bodyPr/>
          <a:lstStyle/>
          <a:p>
            <a:r>
              <a:rPr lang="ru-RU" dirty="0" smtClean="0"/>
              <a:t>Лекция 7. Системы прямой и непрямой аутентификации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2636912"/>
            <a:ext cx="8928992" cy="4104456"/>
          </a:xfrm>
        </p:spPr>
        <p:txBody>
          <a:bodyPr/>
          <a:lstStyle/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Принципы аутентификации на основе модели «рукопожатия».</a:t>
            </a:r>
          </a:p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Построение системы аутентификации на основе аппаратных и программных генераторов паролей.</a:t>
            </a:r>
          </a:p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Использование непрямой аутентификации.</a:t>
            </a:r>
          </a:p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Атаки на протокол </a:t>
            </a:r>
            <a:r>
              <a:rPr lang="en-US" altLang="ru-RU" dirty="0" smtClean="0">
                <a:solidFill>
                  <a:schemeClr val="tx1"/>
                </a:solidFill>
              </a:rPr>
              <a:t>Kerberos</a:t>
            </a:r>
            <a:r>
              <a:rPr lang="ru-RU" altLang="ru-RU" dirty="0" smtClean="0">
                <a:solidFill>
                  <a:schemeClr val="tx1"/>
                </a:solidFill>
              </a:rPr>
              <a:t> и защита от них.</a:t>
            </a:r>
          </a:p>
        </p:txBody>
      </p:sp>
    </p:spTree>
    <p:extLst>
      <p:ext uri="{BB962C8B-B14F-4D97-AF65-F5344CB8AC3E}">
        <p14:creationId xmlns:p14="http://schemas.microsoft.com/office/powerpoint/2010/main" val="156637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 dirty="0"/>
              <a:t>Атаки на аутентификацию по принципу «рукопожатия»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На примере стандарта </a:t>
            </a:r>
            <a:r>
              <a:rPr lang="en-US" altLang="ru-RU" dirty="0"/>
              <a:t>ANSI X 9.9</a:t>
            </a:r>
            <a:r>
              <a:rPr lang="ru-RU" altLang="ru-RU" dirty="0"/>
              <a:t>:</a:t>
            </a:r>
            <a:endParaRPr lang="en-US" altLang="ru-RU" dirty="0"/>
          </a:p>
          <a:p>
            <a:pPr>
              <a:buFont typeface="Wingdings" pitchFamily="2" charset="2"/>
              <a:buNone/>
            </a:pPr>
            <a:r>
              <a:rPr lang="ru-RU" altLang="ru-RU" dirty="0"/>
              <a:t>перебор для получения базового секрета (ключа шифрования) на основе множества полученных нарушителем пар «запрос-отклик».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Защита: использование криптографически стойких функций шифрования и хеширования, более длинных базовых секретов, асимметричной криптографии.</a:t>
            </a:r>
          </a:p>
        </p:txBody>
      </p:sp>
    </p:spTree>
    <p:extLst>
      <p:ext uri="{BB962C8B-B14F-4D97-AF65-F5344CB8AC3E}">
        <p14:creationId xmlns:p14="http://schemas.microsoft.com/office/powerpoint/2010/main" val="20197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2133600"/>
          </a:xfrm>
        </p:spPr>
        <p:txBody>
          <a:bodyPr/>
          <a:lstStyle/>
          <a:p>
            <a:r>
              <a:rPr lang="ru-RU" altLang="ru-RU" sz="4000"/>
              <a:t>Построение системы аутентификации на основе программных генераторов паролей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133600"/>
            <a:ext cx="9144000" cy="4724400"/>
          </a:xfrm>
        </p:spPr>
        <p:txBody>
          <a:bodyPr/>
          <a:lstStyle/>
          <a:p>
            <a:r>
              <a:rPr lang="ru-RU" altLang="ru-RU" dirty="0"/>
              <a:t>На удаленном компьютере пользователя (в том числе </a:t>
            </a:r>
            <a:r>
              <a:rPr lang="ru-RU" altLang="ru-RU" dirty="0" smtClean="0"/>
              <a:t>мобильном устройстве) </a:t>
            </a:r>
            <a:r>
              <a:rPr lang="ru-RU" altLang="ru-RU" dirty="0"/>
              <a:t>устанавливается специальное ПО.</a:t>
            </a:r>
          </a:p>
          <a:p>
            <a:r>
              <a:rPr lang="ru-RU" altLang="ru-RU" dirty="0"/>
              <a:t>Установленный администратором базовый секрет доставляется пользователю в виде файла данных.</a:t>
            </a:r>
          </a:p>
          <a:p>
            <a:r>
              <a:rPr lang="ru-RU" altLang="ru-RU" dirty="0"/>
              <a:t>Файл устанавливается на компьютере пользователя и применяется ПО аутентификации.</a:t>
            </a:r>
          </a:p>
        </p:txBody>
      </p:sp>
    </p:spTree>
    <p:extLst>
      <p:ext uri="{BB962C8B-B14F-4D97-AF65-F5344CB8AC3E}">
        <p14:creationId xmlns:p14="http://schemas.microsoft.com/office/powerpoint/2010/main" val="312408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/>
              <a:t>Клиентское ПО аутентификации</a:t>
            </a:r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495800" cy="499745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Преимущество перед устройствами аутентификации – более низкая стоимость (в 3-4 раза).</a:t>
            </a:r>
          </a:p>
        </p:txBody>
      </p:sp>
      <p:pic>
        <p:nvPicPr>
          <p:cNvPr id="18440" name="Picture 8" descr="img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989138"/>
            <a:ext cx="4321175" cy="3540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95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Недостатки клиентского ПО аутентификации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268413"/>
            <a:ext cx="4067175" cy="55895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Проще хищение базового секрета (простое копирование файла без возможности это обнаружить). Блокирование возможности копирования снижает надежность работы системы аутентификации.</a:t>
            </a:r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067175" y="1196975"/>
            <a:ext cx="5076825" cy="56610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Защита:</a:t>
            </a:r>
          </a:p>
          <a:p>
            <a:r>
              <a:rPr lang="ru-RU" altLang="ru-RU" dirty="0"/>
              <a:t>использование </a:t>
            </a:r>
            <a:r>
              <a:rPr lang="en-US" altLang="ru-RU" dirty="0"/>
              <a:t>PIN-</a:t>
            </a:r>
            <a:r>
              <a:rPr lang="ru-RU" altLang="ru-RU" dirty="0"/>
              <a:t>кода в качестве части базового секрета (с проверкой на сервере);</a:t>
            </a:r>
          </a:p>
          <a:p>
            <a:r>
              <a:rPr lang="ru-RU" altLang="ru-RU" dirty="0"/>
              <a:t>использование бумажного документа со списком одноразовых паролей (пар запросов и откликов) для каждого пользователя с ограниченным сроком действия.</a:t>
            </a:r>
          </a:p>
        </p:txBody>
      </p:sp>
    </p:spTree>
    <p:extLst>
      <p:ext uri="{BB962C8B-B14F-4D97-AF65-F5344CB8AC3E}">
        <p14:creationId xmlns:p14="http://schemas.microsoft.com/office/powerpoint/2010/main" val="89662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773238"/>
          </a:xfrm>
        </p:spPr>
        <p:txBody>
          <a:bodyPr/>
          <a:lstStyle/>
          <a:p>
            <a:r>
              <a:rPr lang="ru-RU" altLang="ru-RU" sz="4000" dirty="0"/>
              <a:t>Общий недостаток программных реализаций устройств аутентификации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844675"/>
            <a:ext cx="8964612" cy="50133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sz="3600" dirty="0"/>
              <a:t>Возможность передачи прав на их использование другим лицам без потери возможности работать самому (делегирование прав), что приводит к ассоциированию действий двух пользователей в системе.</a:t>
            </a:r>
          </a:p>
        </p:txBody>
      </p:sp>
    </p:spTree>
    <p:extLst>
      <p:ext uri="{BB962C8B-B14F-4D97-AF65-F5344CB8AC3E}">
        <p14:creationId xmlns:p14="http://schemas.microsoft.com/office/powerpoint/2010/main" val="2027479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 dirty="0"/>
              <a:t>Стратегии использования одного устройства с несколькими серверами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600" dirty="0"/>
              <a:t>Коллективное использование одного базового секрета несколькими серверами (простое решение, но возникают проблемы с синхронизацией, риском атак воспроизведения при отправке пары одноразовых паролей, риском неконтролируемого распространения секрета).</a:t>
            </a:r>
          </a:p>
        </p:txBody>
      </p:sp>
    </p:spTree>
    <p:extLst>
      <p:ext uri="{BB962C8B-B14F-4D97-AF65-F5344CB8AC3E}">
        <p14:creationId xmlns:p14="http://schemas.microsoft.com/office/powerpoint/2010/main" val="280827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/>
              <a:t>Стратегии использования одного устройства с несколькими серверами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313"/>
            <a:ext cx="9144000" cy="5373687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2"/>
            </a:pPr>
            <a:r>
              <a:rPr lang="ru-RU" altLang="ru-RU" dirty="0"/>
              <a:t>Создание более сложных и дорогих устройств, работающих с несколькими базовыми секретами, связанными с именем или кодом сервера (усложняется задача программирования устройства).</a:t>
            </a:r>
          </a:p>
          <a:p>
            <a:pPr marL="609600" indent="-609600">
              <a:buFont typeface="Wingdings" pitchFamily="2" charset="2"/>
              <a:buAutoNum type="arabicPeriod" startAt="2"/>
            </a:pPr>
            <a:r>
              <a:rPr lang="ru-RU" altLang="ru-RU" dirty="0"/>
              <a:t>Использование непрямой аутентификации (запрашиваемый сервер связывается с единственным сервером аутентификации, что наиболее приемлемо, если все серверы принадлежат одной организации).</a:t>
            </a:r>
          </a:p>
        </p:txBody>
      </p:sp>
    </p:spTree>
    <p:extLst>
      <p:ext uri="{BB962C8B-B14F-4D97-AF65-F5344CB8AC3E}">
        <p14:creationId xmlns:p14="http://schemas.microsoft.com/office/powerpoint/2010/main" val="336828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96752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Опубликованные и закрытые механизмы аутентификации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052737"/>
            <a:ext cx="4716463" cy="5805264"/>
          </a:xfrm>
        </p:spPr>
        <p:txBody>
          <a:bodyPr>
            <a:noAutofit/>
          </a:bodyPr>
          <a:lstStyle/>
          <a:p>
            <a:r>
              <a:rPr lang="ru-RU" altLang="ru-RU" sz="3200" dirty="0"/>
              <a:t>Открытость протоколов позволяет тщательно изучить их независимым специалистам (выше вероятность своевременного обнаружения уязвимостей, но выше и вероятность более раннего использования дефекта нарушителем).</a:t>
            </a: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716463" y="1052737"/>
            <a:ext cx="4427537" cy="5805264"/>
          </a:xfrm>
        </p:spPr>
        <p:txBody>
          <a:bodyPr>
            <a:noAutofit/>
          </a:bodyPr>
          <a:lstStyle/>
          <a:p>
            <a:r>
              <a:rPr lang="ru-RU" altLang="ru-RU" sz="3200" dirty="0"/>
              <a:t>Закрытость протоколов может быть приемлема для пользователей при длительном присутствии изготовителя на рынке (но может вынуждать применять продукты одной фирмы, что нарушает конкуренцию).</a:t>
            </a:r>
          </a:p>
        </p:txBody>
      </p:sp>
    </p:spTree>
    <p:extLst>
      <p:ext uri="{BB962C8B-B14F-4D97-AF65-F5344CB8AC3E}">
        <p14:creationId xmlns:p14="http://schemas.microsoft.com/office/powerpoint/2010/main" val="198676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/>
              <a:t>Примеры непрямой аутентификации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Клиентский компьютер пытается получить доступ к межсетевому экрану для выхода в Интернет, сетевому принтеру или файл-серверу. В любом случае каждый из запрашиваемых компьютеров будет выполнять аутентификацию пользователя с помощью одного и того же сервера аутентификации.</a:t>
            </a:r>
          </a:p>
        </p:txBody>
      </p:sp>
    </p:spTree>
    <p:extLst>
      <p:ext uri="{BB962C8B-B14F-4D97-AF65-F5344CB8AC3E}">
        <p14:creationId xmlns:p14="http://schemas.microsoft.com/office/powerpoint/2010/main" val="51699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39825"/>
          </a:xfrm>
        </p:spPr>
        <p:txBody>
          <a:bodyPr/>
          <a:lstStyle/>
          <a:p>
            <a:r>
              <a:rPr lang="ru-RU" altLang="ru-RU" sz="4000"/>
              <a:t>Протоколы непрямой аутентификации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r>
              <a:rPr lang="en-US" altLang="ru-RU" dirty="0"/>
              <a:t>TACACS </a:t>
            </a:r>
            <a:r>
              <a:rPr lang="ru-RU" altLang="ru-RU" dirty="0"/>
              <a:t>(система управления доступом к терминалу на основе контроллера управления доступом, для </a:t>
            </a:r>
            <a:r>
              <a:rPr lang="en-US" altLang="ru-RU" dirty="0"/>
              <a:t>ARPANET).</a:t>
            </a:r>
          </a:p>
          <a:p>
            <a:r>
              <a:rPr lang="en-US" altLang="ru-RU" dirty="0"/>
              <a:t>XTACACS </a:t>
            </a:r>
            <a:r>
              <a:rPr lang="ru-RU" altLang="ru-RU" dirty="0"/>
              <a:t>и </a:t>
            </a:r>
            <a:r>
              <a:rPr lang="en-US" altLang="ru-RU" dirty="0"/>
              <a:t>TACACS+ (Cisco</a:t>
            </a:r>
            <a:r>
              <a:rPr lang="en-US" altLang="ru-RU" dirty="0" smtClean="0"/>
              <a:t>)</a:t>
            </a:r>
            <a:r>
              <a:rPr lang="ru-RU" altLang="ru-RU" dirty="0" smtClean="0"/>
              <a:t>.</a:t>
            </a:r>
            <a:endParaRPr lang="en-US" altLang="ru-RU" dirty="0"/>
          </a:p>
          <a:p>
            <a:r>
              <a:rPr lang="en-US" altLang="ru-RU" dirty="0"/>
              <a:t>RADIUS (</a:t>
            </a:r>
            <a:r>
              <a:rPr lang="ru-RU" altLang="ru-RU" dirty="0"/>
              <a:t>служба аутентификации пользователей при удаленном доступе, </a:t>
            </a:r>
            <a:r>
              <a:rPr lang="en-US" altLang="ru-RU" dirty="0"/>
              <a:t>IETF</a:t>
            </a:r>
            <a:r>
              <a:rPr lang="en-US" altLang="ru-RU" dirty="0" smtClean="0"/>
              <a:t>)</a:t>
            </a:r>
            <a:r>
              <a:rPr lang="ru-RU" altLang="ru-RU" dirty="0" smtClean="0"/>
              <a:t>.</a:t>
            </a:r>
            <a:endParaRPr lang="en-US" altLang="ru-RU" dirty="0"/>
          </a:p>
          <a:p>
            <a:r>
              <a:rPr lang="en-US" altLang="ru-RU" dirty="0"/>
              <a:t>Kerberos (MTI</a:t>
            </a:r>
            <a:r>
              <a:rPr lang="en-US" altLang="ru-RU" dirty="0" smtClean="0"/>
              <a:t>)</a:t>
            </a:r>
            <a:r>
              <a:rPr lang="ru-RU" altLang="ru-RU" dirty="0" smtClean="0"/>
              <a:t>.</a:t>
            </a:r>
            <a:endParaRPr lang="en-US" altLang="ru-RU" dirty="0"/>
          </a:p>
          <a:p>
            <a:r>
              <a:rPr lang="ru-RU" altLang="ru-RU" dirty="0"/>
              <a:t>открытые и закрытые протоколы различных производителей (</a:t>
            </a:r>
            <a:r>
              <a:rPr lang="en-US" altLang="ru-RU" dirty="0"/>
              <a:t>Novell, Microsoft, Apple</a:t>
            </a:r>
            <a:r>
              <a:rPr lang="en-US" altLang="ru-RU" dirty="0" smtClean="0"/>
              <a:t>)</a:t>
            </a:r>
            <a:r>
              <a:rPr lang="ru-RU" altLang="ru-RU" dirty="0" smtClean="0"/>
              <a:t>.</a:t>
            </a: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7921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 dirty="0"/>
              <a:t>Принципы аутентификации на основе модели «рукопожатия»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r>
              <a:rPr lang="ru-RU" altLang="ru-RU" dirty="0"/>
              <a:t>Вычисление правильного отклика на случайный запрос.</a:t>
            </a:r>
          </a:p>
          <a:p>
            <a:r>
              <a:rPr lang="ru-RU" altLang="ru-RU" dirty="0"/>
              <a:t>Отклик может вычисляться с помощью устройства аутентификации.</a:t>
            </a:r>
          </a:p>
          <a:p>
            <a:r>
              <a:rPr lang="ru-RU" altLang="ru-RU" dirty="0"/>
              <a:t>В отличие от генераторов одноразовых паролей эти устройства не требуют синхронизации.</a:t>
            </a:r>
          </a:p>
          <a:p>
            <a:r>
              <a:rPr lang="ru-RU" altLang="ru-RU" dirty="0"/>
              <a:t>Возможно использование клиентского ПО, моделирующего работу устройства аутентификации.</a:t>
            </a:r>
          </a:p>
        </p:txBody>
      </p:sp>
    </p:spTree>
    <p:extLst>
      <p:ext uri="{BB962C8B-B14F-4D97-AF65-F5344CB8AC3E}">
        <p14:creationId xmlns:p14="http://schemas.microsoft.com/office/powerpoint/2010/main" val="354284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91512" cy="122872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Протоколы непрямой аутентификации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06888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Являются более сложными, чем протоколы прямой аутентификации:</a:t>
            </a:r>
          </a:p>
          <a:p>
            <a:r>
              <a:rPr lang="ru-RU" altLang="ru-RU" dirty="0"/>
              <a:t>защищают от большего числа угроз (при соединении клиента и сервера, а также сервера и сервера аутентификации)</a:t>
            </a:r>
          </a:p>
          <a:p>
            <a:r>
              <a:rPr lang="ru-RU" altLang="ru-RU" dirty="0"/>
              <a:t>выполняются б</a:t>
            </a:r>
            <a:r>
              <a:rPr lang="ru-RU" altLang="ru-RU" b="1" dirty="0"/>
              <a:t>о</a:t>
            </a:r>
            <a:r>
              <a:rPr lang="ru-RU" altLang="ru-RU" dirty="0"/>
              <a:t>льшим количеством сторон.</a:t>
            </a:r>
          </a:p>
        </p:txBody>
      </p:sp>
    </p:spTree>
    <p:extLst>
      <p:ext uri="{BB962C8B-B14F-4D97-AF65-F5344CB8AC3E}">
        <p14:creationId xmlns:p14="http://schemas.microsoft.com/office/powerpoint/2010/main" val="146411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txBody>
          <a:bodyPr/>
          <a:lstStyle/>
          <a:p>
            <a:r>
              <a:rPr lang="ru-RU" altLang="ru-RU" sz="4000" dirty="0"/>
              <a:t>Применение непрямой аутентификации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124744"/>
            <a:ext cx="9144000" cy="2520279"/>
          </a:xfrm>
        </p:spPr>
        <p:txBody>
          <a:bodyPr>
            <a:normAutofit lnSpcReduction="10000"/>
          </a:bodyPr>
          <a:lstStyle/>
          <a:p>
            <a:pPr marL="533400" indent="-533400">
              <a:buFont typeface="Wingdings" pitchFamily="2" charset="2"/>
              <a:buAutoNum type="arabicPeriod"/>
            </a:pPr>
            <a:r>
              <a:rPr lang="ru-RU" altLang="ru-RU" dirty="0"/>
              <a:t>Управление трафиком на границе локальной сети организации: в сетевых серверах доступа </a:t>
            </a:r>
            <a:r>
              <a:rPr lang="en-US" altLang="ru-RU" dirty="0" smtClean="0"/>
              <a:t>Network Access Server (NAS), </a:t>
            </a:r>
            <a:r>
              <a:rPr lang="ru-RU" altLang="ru-RU" dirty="0"/>
              <a:t>в межсетевых экранах (</a:t>
            </a:r>
            <a:r>
              <a:rPr lang="en-US" altLang="ru-RU" dirty="0"/>
              <a:t>TACACS, XTACACS, TACACS+, RADIUS, </a:t>
            </a:r>
            <a:r>
              <a:rPr lang="en-US" altLang="ru-RU" dirty="0" smtClean="0"/>
              <a:t>Server Message Block - SMB</a:t>
            </a:r>
            <a:r>
              <a:rPr lang="en-US" altLang="ru-RU" dirty="0"/>
              <a:t>)</a:t>
            </a:r>
            <a:endParaRPr lang="ru-RU" altLang="ru-RU" dirty="0"/>
          </a:p>
        </p:txBody>
      </p:sp>
      <p:sp>
        <p:nvSpPr>
          <p:cNvPr id="9221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0" y="3717032"/>
            <a:ext cx="9144000" cy="3140968"/>
          </a:xfrm>
        </p:spPr>
        <p:txBody>
          <a:bodyPr/>
          <a:lstStyle/>
          <a:p>
            <a:pPr marL="0" indent="0">
              <a:buNone/>
            </a:pPr>
            <a:endParaRPr lang="ru-RU" altLang="ru-RU" sz="2800" dirty="0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197102" y="4314536"/>
            <a:ext cx="182255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dirty="0"/>
              <a:t>Интернет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2900183" y="3958304"/>
            <a:ext cx="2338388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3200" dirty="0"/>
              <a:t>Сервер</a:t>
            </a:r>
            <a:br>
              <a:rPr lang="ru-RU" altLang="ru-RU" sz="3200" dirty="0"/>
            </a:br>
            <a:r>
              <a:rPr lang="ru-RU" altLang="ru-RU" sz="3200" dirty="0"/>
              <a:t>управления</a:t>
            </a:r>
            <a:br>
              <a:rPr lang="ru-RU" altLang="ru-RU" sz="3200" dirty="0"/>
            </a:br>
            <a:r>
              <a:rPr lang="ru-RU" altLang="ru-RU" sz="3200" dirty="0"/>
              <a:t>доступом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6355447" y="4221163"/>
            <a:ext cx="2432269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3200" dirty="0"/>
              <a:t>ЛВС</a:t>
            </a:r>
            <a:br>
              <a:rPr lang="ru-RU" altLang="ru-RU" sz="3200" dirty="0"/>
            </a:br>
            <a:r>
              <a:rPr lang="ru-RU" altLang="ru-RU" sz="3200" dirty="0"/>
              <a:t>организации</a:t>
            </a:r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>
            <a:off x="2051050" y="4437063"/>
            <a:ext cx="86518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 flipH="1">
            <a:off x="2051050" y="4724400"/>
            <a:ext cx="86518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>
            <a:off x="5364163" y="4508500"/>
            <a:ext cx="100806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 flipH="1">
            <a:off x="5292725" y="4868863"/>
            <a:ext cx="10795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57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ru-RU" altLang="ru-RU" sz="4000"/>
              <a:t>Применение непрямой аутентификации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3024187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2"/>
            </a:pPr>
            <a:r>
              <a:rPr lang="ru-RU" altLang="ru-RU" dirty="0"/>
              <a:t>В системах аутентификации на основе генераторов одноразовых паролей (сервер аутентификации поддерживает индивидуальные профили пользователей</a:t>
            </a:r>
            <a:r>
              <a:rPr lang="en-US" altLang="ru-RU" dirty="0"/>
              <a:t> (</a:t>
            </a:r>
            <a:r>
              <a:rPr lang="ru-RU" altLang="ru-RU" dirty="0"/>
              <a:t>показания счетчиков, «уход» часов</a:t>
            </a:r>
            <a:r>
              <a:rPr lang="en-US" altLang="ru-RU" dirty="0"/>
              <a:t>)</a:t>
            </a:r>
            <a:r>
              <a:rPr lang="ru-RU" altLang="ru-RU" dirty="0"/>
              <a:t> – </a:t>
            </a:r>
            <a:r>
              <a:rPr lang="en-US" altLang="ru-RU" dirty="0"/>
              <a:t>RADIUS, TACACS+</a:t>
            </a:r>
            <a:r>
              <a:rPr lang="ru-RU" altLang="ru-RU" dirty="0"/>
              <a:t>)</a:t>
            </a:r>
            <a:r>
              <a:rPr lang="en-US" altLang="ru-RU" dirty="0"/>
              <a:t>.</a:t>
            </a:r>
            <a:endParaRPr lang="ru-RU" altLang="ru-RU" dirty="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55793" y="4901912"/>
            <a:ext cx="142058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/>
              <a:t>Клиент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2192943" y="4600575"/>
            <a:ext cx="2632452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3200" dirty="0"/>
              <a:t>Агент</a:t>
            </a:r>
            <a:br>
              <a:rPr lang="ru-RU" altLang="ru-RU" sz="3200" dirty="0"/>
            </a:br>
            <a:r>
              <a:rPr lang="ru-RU" altLang="ru-RU" sz="3200" dirty="0"/>
              <a:t>(файл-сервер,</a:t>
            </a:r>
            <a:br>
              <a:rPr lang="ru-RU" altLang="ru-RU" sz="3200" dirty="0"/>
            </a:br>
            <a:r>
              <a:rPr lang="ru-RU" altLang="ru-RU" sz="3200" dirty="0"/>
              <a:t>МЭ и т.п.)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6075956" y="4061966"/>
            <a:ext cx="30484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3200" dirty="0"/>
              <a:t>Сервер</a:t>
            </a:r>
            <a:br>
              <a:rPr lang="ru-RU" altLang="ru-RU" sz="3200" dirty="0"/>
            </a:br>
            <a:r>
              <a:rPr lang="ru-RU" altLang="ru-RU" sz="3200" dirty="0"/>
              <a:t>аутентификации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6948264" y="5288340"/>
            <a:ext cx="2163725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3200" dirty="0"/>
              <a:t>БД</a:t>
            </a:r>
            <a:br>
              <a:rPr lang="ru-RU" altLang="ru-RU" sz="3200" dirty="0"/>
            </a:br>
            <a:r>
              <a:rPr lang="ru-RU" altLang="ru-RU" sz="3200" dirty="0" smtClean="0"/>
              <a:t>учетных</a:t>
            </a:r>
            <a:r>
              <a:rPr lang="ru-RU" altLang="ru-RU" sz="3200" dirty="0"/>
              <a:t/>
            </a:r>
            <a:br>
              <a:rPr lang="ru-RU" altLang="ru-RU" sz="3200" dirty="0"/>
            </a:br>
            <a:r>
              <a:rPr lang="ru-RU" altLang="ru-RU" sz="3200" dirty="0"/>
              <a:t>записей</a:t>
            </a:r>
          </a:p>
        </p:txBody>
      </p:sp>
      <p:sp>
        <p:nvSpPr>
          <p:cNvPr id="11273" name="Line 9"/>
          <p:cNvSpPr>
            <a:spLocks noChangeShapeType="1"/>
          </p:cNvSpPr>
          <p:nvPr/>
        </p:nvSpPr>
        <p:spPr bwMode="auto">
          <a:xfrm>
            <a:off x="1476375" y="5013325"/>
            <a:ext cx="79216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4" name="Line 10"/>
          <p:cNvSpPr>
            <a:spLocks noChangeShapeType="1"/>
          </p:cNvSpPr>
          <p:nvPr/>
        </p:nvSpPr>
        <p:spPr bwMode="auto">
          <a:xfrm flipH="1">
            <a:off x="1403350" y="5373688"/>
            <a:ext cx="86518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5" name="Line 11"/>
          <p:cNvSpPr>
            <a:spLocks noChangeShapeType="1"/>
          </p:cNvSpPr>
          <p:nvPr/>
        </p:nvSpPr>
        <p:spPr bwMode="auto">
          <a:xfrm>
            <a:off x="4572000" y="4868863"/>
            <a:ext cx="151288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6" name="Line 12"/>
          <p:cNvSpPr>
            <a:spLocks noChangeShapeType="1"/>
          </p:cNvSpPr>
          <p:nvPr/>
        </p:nvSpPr>
        <p:spPr bwMode="auto">
          <a:xfrm flipH="1">
            <a:off x="4572000" y="5157788"/>
            <a:ext cx="151288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7" name="Line 13"/>
          <p:cNvSpPr>
            <a:spLocks noChangeShapeType="1"/>
          </p:cNvSpPr>
          <p:nvPr/>
        </p:nvSpPr>
        <p:spPr bwMode="auto">
          <a:xfrm>
            <a:off x="7451725" y="5157788"/>
            <a:ext cx="0" cy="431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8" name="Line 14"/>
          <p:cNvSpPr>
            <a:spLocks noChangeShapeType="1"/>
          </p:cNvSpPr>
          <p:nvPr/>
        </p:nvSpPr>
        <p:spPr bwMode="auto">
          <a:xfrm flipV="1">
            <a:off x="7740650" y="5157788"/>
            <a:ext cx="0" cy="431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541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8964613" cy="908720"/>
          </a:xfrm>
        </p:spPr>
        <p:txBody>
          <a:bodyPr/>
          <a:lstStyle/>
          <a:p>
            <a:r>
              <a:rPr lang="ru-RU" altLang="ru-RU" sz="4000" dirty="0"/>
              <a:t>Применение непрямой аутентификации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720"/>
            <a:ext cx="9144000" cy="1008062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3"/>
            </a:pPr>
            <a:r>
              <a:rPr lang="ru-RU" altLang="ru-RU" dirty="0"/>
              <a:t>Управление сетевыми ресурсами внутри одной организации (</a:t>
            </a:r>
            <a:r>
              <a:rPr lang="en-US" altLang="ru-RU" dirty="0"/>
              <a:t>Kerberos </a:t>
            </a:r>
            <a:r>
              <a:rPr lang="ru-RU" altLang="ru-RU" dirty="0"/>
              <a:t>и др.)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574034" y="2270452"/>
            <a:ext cx="126669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Клиент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547813" y="4292600"/>
            <a:ext cx="12461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/>
              <a:t>Сервер</a:t>
            </a:r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>
            <a:off x="2051050" y="2852738"/>
            <a:ext cx="0" cy="14398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0" y="2118062"/>
            <a:ext cx="1704975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800" i="1" dirty="0">
                <a:solidFill>
                  <a:srgbClr val="000000"/>
                </a:solidFill>
              </a:rPr>
              <a:t>Запрос</a:t>
            </a:r>
            <a:br>
              <a:rPr lang="ru-RU" altLang="ru-RU" sz="2800" i="1" dirty="0">
                <a:solidFill>
                  <a:srgbClr val="000000"/>
                </a:solidFill>
              </a:rPr>
            </a:br>
            <a:r>
              <a:rPr lang="ru-RU" altLang="ru-RU" sz="2800" i="1" dirty="0">
                <a:solidFill>
                  <a:srgbClr val="000000"/>
                </a:solidFill>
              </a:rPr>
              <a:t>на </a:t>
            </a:r>
            <a:r>
              <a:rPr lang="ru-RU" altLang="ru-RU" sz="2800" i="1" dirty="0" err="1">
                <a:solidFill>
                  <a:srgbClr val="000000"/>
                </a:solidFill>
              </a:rPr>
              <a:t>обслу</a:t>
            </a:r>
            <a:r>
              <a:rPr lang="ru-RU" altLang="ru-RU" sz="2800" i="1" dirty="0">
                <a:solidFill>
                  <a:srgbClr val="000000"/>
                </a:solidFill>
              </a:rPr>
              <a:t>-</a:t>
            </a:r>
            <a:br>
              <a:rPr lang="ru-RU" altLang="ru-RU" sz="2800" i="1" dirty="0">
                <a:solidFill>
                  <a:srgbClr val="000000"/>
                </a:solidFill>
              </a:rPr>
            </a:br>
            <a:r>
              <a:rPr lang="ru-RU" altLang="ru-RU" sz="2800" i="1" dirty="0" err="1">
                <a:solidFill>
                  <a:srgbClr val="000000"/>
                </a:solidFill>
              </a:rPr>
              <a:t>живание</a:t>
            </a:r>
            <a:r>
              <a:rPr lang="ru-RU" altLang="ru-RU" sz="2800" i="1" dirty="0">
                <a:solidFill>
                  <a:srgbClr val="000000"/>
                </a:solidFill>
              </a:rPr>
              <a:t> +</a:t>
            </a:r>
            <a:br>
              <a:rPr lang="ru-RU" altLang="ru-RU" sz="2800" i="1" dirty="0">
                <a:solidFill>
                  <a:srgbClr val="000000"/>
                </a:solidFill>
              </a:rPr>
            </a:br>
            <a:r>
              <a:rPr lang="ru-RU" altLang="ru-RU" sz="2800" i="1" dirty="0">
                <a:solidFill>
                  <a:srgbClr val="000000"/>
                </a:solidFill>
              </a:rPr>
              <a:t>мандат</a:t>
            </a:r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auto">
          <a:xfrm flipV="1">
            <a:off x="2411413" y="2852738"/>
            <a:ext cx="0" cy="14398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2555875" y="3644900"/>
            <a:ext cx="140455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i="1" dirty="0">
                <a:solidFill>
                  <a:srgbClr val="000000"/>
                </a:solidFill>
              </a:rPr>
              <a:t>Отклик</a:t>
            </a:r>
          </a:p>
        </p:txBody>
      </p:sp>
      <p:sp>
        <p:nvSpPr>
          <p:cNvPr id="12298" name="Line 10"/>
          <p:cNvSpPr>
            <a:spLocks noChangeShapeType="1"/>
          </p:cNvSpPr>
          <p:nvPr/>
        </p:nvSpPr>
        <p:spPr bwMode="auto">
          <a:xfrm flipV="1">
            <a:off x="755650" y="4508500"/>
            <a:ext cx="0" cy="6492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9" name="Line 11"/>
          <p:cNvSpPr>
            <a:spLocks noChangeShapeType="1"/>
          </p:cNvSpPr>
          <p:nvPr/>
        </p:nvSpPr>
        <p:spPr bwMode="auto">
          <a:xfrm flipV="1">
            <a:off x="755650" y="4221163"/>
            <a:ext cx="1008063" cy="2873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0" y="5042118"/>
            <a:ext cx="2972032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i="1" dirty="0"/>
              <a:t>Взаимная</a:t>
            </a:r>
            <a:br>
              <a:rPr lang="ru-RU" altLang="ru-RU" sz="2800" i="1" dirty="0"/>
            </a:br>
            <a:r>
              <a:rPr lang="ru-RU" altLang="ru-RU" sz="2800" i="1" dirty="0"/>
              <a:t>аутентификация</a:t>
            </a:r>
            <a:br>
              <a:rPr lang="ru-RU" altLang="ru-RU" sz="2800" i="1" dirty="0"/>
            </a:br>
            <a:r>
              <a:rPr lang="ru-RU" altLang="ru-RU" sz="2800" i="1" dirty="0"/>
              <a:t>по модели</a:t>
            </a:r>
            <a:br>
              <a:rPr lang="ru-RU" altLang="ru-RU" sz="2800" i="1" dirty="0"/>
            </a:br>
            <a:r>
              <a:rPr lang="ru-RU" altLang="ru-RU" sz="2800" i="1" dirty="0"/>
              <a:t>«рукопожатия»</a:t>
            </a: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5691188" y="2015777"/>
            <a:ext cx="2533258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dirty="0"/>
              <a:t>Центр</a:t>
            </a:r>
            <a:br>
              <a:rPr lang="ru-RU" altLang="ru-RU" sz="2800" dirty="0"/>
            </a:br>
            <a:r>
              <a:rPr lang="ru-RU" altLang="ru-RU" sz="2800" dirty="0"/>
              <a:t>распределения</a:t>
            </a:r>
            <a:br>
              <a:rPr lang="ru-RU" altLang="ru-RU" sz="2800" dirty="0"/>
            </a:br>
            <a:r>
              <a:rPr lang="ru-RU" altLang="ru-RU" sz="2800" dirty="0"/>
              <a:t>ключей </a:t>
            </a:r>
            <a:r>
              <a:rPr lang="en-US" altLang="ru-RU" sz="2800" dirty="0"/>
              <a:t>(KDC)</a:t>
            </a:r>
            <a:endParaRPr lang="ru-RU" altLang="ru-RU" sz="2800" dirty="0"/>
          </a:p>
        </p:txBody>
      </p:sp>
      <p:sp>
        <p:nvSpPr>
          <p:cNvPr id="12302" name="Line 14"/>
          <p:cNvSpPr>
            <a:spLocks noChangeShapeType="1"/>
          </p:cNvSpPr>
          <p:nvPr/>
        </p:nvSpPr>
        <p:spPr bwMode="auto">
          <a:xfrm>
            <a:off x="2771775" y="2708275"/>
            <a:ext cx="2376488" cy="2159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2916238" y="2118062"/>
            <a:ext cx="2448099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ru-RU" altLang="ru-RU" sz="2800" i="1" dirty="0">
                <a:solidFill>
                  <a:srgbClr val="000000"/>
                </a:solidFill>
              </a:rPr>
              <a:t>Запрос на вход</a:t>
            </a:r>
          </a:p>
        </p:txBody>
      </p:sp>
      <p:sp>
        <p:nvSpPr>
          <p:cNvPr id="12304" name="Line 16"/>
          <p:cNvSpPr>
            <a:spLocks noChangeShapeType="1"/>
          </p:cNvSpPr>
          <p:nvPr/>
        </p:nvSpPr>
        <p:spPr bwMode="auto">
          <a:xfrm flipH="1" flipV="1">
            <a:off x="2700338" y="3068638"/>
            <a:ext cx="2303462" cy="2159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4427538" y="3357563"/>
            <a:ext cx="136665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>
                <a:solidFill>
                  <a:srgbClr val="000000"/>
                </a:solidFill>
              </a:rPr>
              <a:t>Мандат</a:t>
            </a:r>
          </a:p>
        </p:txBody>
      </p:sp>
      <p:sp>
        <p:nvSpPr>
          <p:cNvPr id="12306" name="Text Box 18"/>
          <p:cNvSpPr txBox="1">
            <a:spLocks noChangeArrowheads="1"/>
          </p:cNvSpPr>
          <p:nvPr/>
        </p:nvSpPr>
        <p:spPr bwMode="auto">
          <a:xfrm>
            <a:off x="5272088" y="3879850"/>
            <a:ext cx="301884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БД мастер-ключей</a:t>
            </a:r>
          </a:p>
        </p:txBody>
      </p:sp>
      <p:sp>
        <p:nvSpPr>
          <p:cNvPr id="12307" name="Line 19"/>
          <p:cNvSpPr>
            <a:spLocks noChangeShapeType="1"/>
          </p:cNvSpPr>
          <p:nvPr/>
        </p:nvSpPr>
        <p:spPr bwMode="auto">
          <a:xfrm>
            <a:off x="6227763" y="3500438"/>
            <a:ext cx="0" cy="5048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8" name="Line 20"/>
          <p:cNvSpPr>
            <a:spLocks noChangeShapeType="1"/>
          </p:cNvSpPr>
          <p:nvPr/>
        </p:nvSpPr>
        <p:spPr bwMode="auto">
          <a:xfrm flipV="1">
            <a:off x="6588125" y="3500438"/>
            <a:ext cx="0" cy="5048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9" name="Text Box 21"/>
          <p:cNvSpPr txBox="1">
            <a:spLocks noChangeArrowheads="1"/>
          </p:cNvSpPr>
          <p:nvPr/>
        </p:nvSpPr>
        <p:spPr bwMode="auto">
          <a:xfrm>
            <a:off x="2916238" y="4500563"/>
            <a:ext cx="6227762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800" dirty="0"/>
              <a:t>Мандат – зашифрованная </a:t>
            </a:r>
            <a:br>
              <a:rPr lang="ru-RU" altLang="ru-RU" sz="2800" dirty="0"/>
            </a:br>
            <a:r>
              <a:rPr lang="ru-RU" altLang="ru-RU" sz="2800" dirty="0"/>
              <a:t>копия базового секрета (один ключ шифрования известен</a:t>
            </a:r>
            <a:r>
              <a:rPr lang="en-US" altLang="ru-RU" sz="2800" dirty="0"/>
              <a:t> KDC </a:t>
            </a:r>
            <a:r>
              <a:rPr lang="ru-RU" altLang="ru-RU" sz="2800" dirty="0"/>
              <a:t>и серверу, другой – </a:t>
            </a:r>
            <a:r>
              <a:rPr lang="en-US" altLang="ru-RU" sz="2800" dirty="0"/>
              <a:t>KDC </a:t>
            </a:r>
            <a:r>
              <a:rPr lang="ru-RU" altLang="ru-RU" sz="2800" dirty="0"/>
              <a:t>и клиенту)</a:t>
            </a:r>
          </a:p>
        </p:txBody>
      </p:sp>
    </p:spTree>
    <p:extLst>
      <p:ext uri="{BB962C8B-B14F-4D97-AF65-F5344CB8AC3E}">
        <p14:creationId xmlns:p14="http://schemas.microsoft.com/office/powerpoint/2010/main" val="60173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765175"/>
          </a:xfrm>
        </p:spPr>
        <p:txBody>
          <a:bodyPr/>
          <a:lstStyle/>
          <a:p>
            <a:r>
              <a:rPr lang="ru-RU" altLang="ru-RU"/>
              <a:t>Получение мандата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149725"/>
            <a:ext cx="9144000" cy="27082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sz="2800" dirty="0"/>
              <a:t>Пользователь вводит свой пароль только для расшифровки начального билета, после чего он уже не должен находиться на его рабочей станции. Для защиты  от повтора в мандатах используются метки времени, имена пользователей (серверов) и сетевые адреса компьютеров.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27290" y="1143000"/>
            <a:ext cx="126669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Клиент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3513901" y="844242"/>
            <a:ext cx="268926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dirty="0"/>
              <a:t>Сервер</a:t>
            </a:r>
            <a:br>
              <a:rPr lang="ru-RU" altLang="ru-RU" sz="2800" dirty="0"/>
            </a:br>
            <a:r>
              <a:rPr lang="ru-RU" altLang="ru-RU" sz="2800" dirty="0"/>
              <a:t>аутентификации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6780981" y="784225"/>
            <a:ext cx="1922514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/>
              <a:t>БД учетных</a:t>
            </a:r>
            <a:br>
              <a:rPr lang="ru-RU" altLang="ru-RU" sz="2800"/>
            </a:br>
            <a:r>
              <a:rPr lang="ru-RU" altLang="ru-RU" sz="2800"/>
              <a:t>записей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6630106" y="2205038"/>
            <a:ext cx="2513894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dirty="0"/>
              <a:t>БД</a:t>
            </a:r>
            <a:br>
              <a:rPr lang="ru-RU" altLang="ru-RU" sz="2800" dirty="0"/>
            </a:br>
            <a:r>
              <a:rPr lang="ru-RU" altLang="ru-RU" sz="2800" dirty="0"/>
              <a:t>мастер-ключей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3942447" y="2276475"/>
            <a:ext cx="165757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dirty="0"/>
              <a:t>Сервер</a:t>
            </a:r>
            <a:br>
              <a:rPr lang="ru-RU" altLang="ru-RU" sz="2800" dirty="0"/>
            </a:br>
            <a:r>
              <a:rPr lang="ru-RU" altLang="ru-RU" sz="2800" dirty="0"/>
              <a:t>выдачи</a:t>
            </a:r>
            <a:br>
              <a:rPr lang="ru-RU" altLang="ru-RU" sz="2800" dirty="0"/>
            </a:br>
            <a:r>
              <a:rPr lang="ru-RU" altLang="ru-RU" sz="2800" dirty="0"/>
              <a:t>мандатов</a:t>
            </a:r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>
            <a:off x="1619250" y="1412875"/>
            <a:ext cx="20161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1362594" y="765175"/>
            <a:ext cx="24717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i="1" dirty="0"/>
              <a:t>Запрос на вход</a:t>
            </a:r>
          </a:p>
        </p:txBody>
      </p:sp>
      <p:sp>
        <p:nvSpPr>
          <p:cNvPr id="13323" name="Line 11"/>
          <p:cNvSpPr>
            <a:spLocks noChangeShapeType="1"/>
          </p:cNvSpPr>
          <p:nvPr/>
        </p:nvSpPr>
        <p:spPr bwMode="auto">
          <a:xfrm>
            <a:off x="6084888" y="1268413"/>
            <a:ext cx="719137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5943168" y="747775"/>
            <a:ext cx="82747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i="1" dirty="0"/>
              <a:t>Имя</a:t>
            </a:r>
          </a:p>
        </p:txBody>
      </p:sp>
      <p:sp>
        <p:nvSpPr>
          <p:cNvPr id="13325" name="Line 13"/>
          <p:cNvSpPr>
            <a:spLocks noChangeShapeType="1"/>
          </p:cNvSpPr>
          <p:nvPr/>
        </p:nvSpPr>
        <p:spPr bwMode="auto">
          <a:xfrm flipH="1">
            <a:off x="6084888" y="1557338"/>
            <a:ext cx="6477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5940425" y="1700213"/>
            <a:ext cx="130542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i="1" dirty="0"/>
              <a:t>Пароль</a:t>
            </a:r>
          </a:p>
        </p:txBody>
      </p:sp>
      <p:sp>
        <p:nvSpPr>
          <p:cNvPr id="13328" name="Line 16"/>
          <p:cNvSpPr>
            <a:spLocks noChangeShapeType="1"/>
          </p:cNvSpPr>
          <p:nvPr/>
        </p:nvSpPr>
        <p:spPr bwMode="auto">
          <a:xfrm>
            <a:off x="5867400" y="1773238"/>
            <a:ext cx="0" cy="5762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9" name="Line 17"/>
          <p:cNvSpPr>
            <a:spLocks noChangeShapeType="1"/>
          </p:cNvSpPr>
          <p:nvPr/>
        </p:nvSpPr>
        <p:spPr bwMode="auto">
          <a:xfrm>
            <a:off x="5867400" y="2349500"/>
            <a:ext cx="100965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30" name="Line 18"/>
          <p:cNvSpPr>
            <a:spLocks noChangeShapeType="1"/>
          </p:cNvSpPr>
          <p:nvPr/>
        </p:nvSpPr>
        <p:spPr bwMode="auto">
          <a:xfrm flipH="1">
            <a:off x="5651500" y="2565400"/>
            <a:ext cx="122555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31" name="Line 19"/>
          <p:cNvSpPr>
            <a:spLocks noChangeShapeType="1"/>
          </p:cNvSpPr>
          <p:nvPr/>
        </p:nvSpPr>
        <p:spPr bwMode="auto">
          <a:xfrm flipV="1">
            <a:off x="5651500" y="1773238"/>
            <a:ext cx="0" cy="7921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32" name="Text Box 20"/>
          <p:cNvSpPr txBox="1">
            <a:spLocks noChangeArrowheads="1"/>
          </p:cNvSpPr>
          <p:nvPr/>
        </p:nvSpPr>
        <p:spPr bwMode="auto">
          <a:xfrm>
            <a:off x="900113" y="1773238"/>
            <a:ext cx="326243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i="1" dirty="0"/>
              <a:t>Начальный мандат</a:t>
            </a:r>
          </a:p>
        </p:txBody>
      </p:sp>
      <p:sp>
        <p:nvSpPr>
          <p:cNvPr id="13333" name="Line 21"/>
          <p:cNvSpPr>
            <a:spLocks noChangeShapeType="1"/>
          </p:cNvSpPr>
          <p:nvPr/>
        </p:nvSpPr>
        <p:spPr bwMode="auto">
          <a:xfrm flipH="1">
            <a:off x="1547813" y="1700213"/>
            <a:ext cx="20161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34" name="Line 22"/>
          <p:cNvSpPr>
            <a:spLocks noChangeShapeType="1"/>
          </p:cNvSpPr>
          <p:nvPr/>
        </p:nvSpPr>
        <p:spPr bwMode="auto">
          <a:xfrm>
            <a:off x="827088" y="1628775"/>
            <a:ext cx="0" cy="863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35" name="Line 23"/>
          <p:cNvSpPr>
            <a:spLocks noChangeShapeType="1"/>
          </p:cNvSpPr>
          <p:nvPr/>
        </p:nvSpPr>
        <p:spPr bwMode="auto">
          <a:xfrm>
            <a:off x="827088" y="2492375"/>
            <a:ext cx="316706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36" name="Text Box 24"/>
          <p:cNvSpPr txBox="1">
            <a:spLocks noChangeArrowheads="1"/>
          </p:cNvSpPr>
          <p:nvPr/>
        </p:nvSpPr>
        <p:spPr bwMode="auto">
          <a:xfrm>
            <a:off x="607196" y="2565400"/>
            <a:ext cx="3227165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i="1" dirty="0"/>
              <a:t>Запрос мандата +</a:t>
            </a:r>
            <a:br>
              <a:rPr lang="ru-RU" altLang="ru-RU" sz="2800" i="1" dirty="0"/>
            </a:br>
            <a:r>
              <a:rPr lang="ru-RU" altLang="ru-RU" sz="2800" i="1" dirty="0"/>
              <a:t>начальный мандат</a:t>
            </a:r>
          </a:p>
        </p:txBody>
      </p:sp>
      <p:sp>
        <p:nvSpPr>
          <p:cNvPr id="13337" name="Line 25"/>
          <p:cNvSpPr>
            <a:spLocks noChangeShapeType="1"/>
          </p:cNvSpPr>
          <p:nvPr/>
        </p:nvSpPr>
        <p:spPr bwMode="auto">
          <a:xfrm flipH="1">
            <a:off x="468313" y="3500438"/>
            <a:ext cx="3240087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38" name="Line 26"/>
          <p:cNvSpPr>
            <a:spLocks noChangeShapeType="1"/>
          </p:cNvSpPr>
          <p:nvPr/>
        </p:nvSpPr>
        <p:spPr bwMode="auto">
          <a:xfrm flipV="1">
            <a:off x="468313" y="1557338"/>
            <a:ext cx="0" cy="19431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39" name="Text Box 27"/>
          <p:cNvSpPr txBox="1">
            <a:spLocks noChangeArrowheads="1"/>
          </p:cNvSpPr>
          <p:nvPr/>
        </p:nvSpPr>
        <p:spPr bwMode="auto">
          <a:xfrm>
            <a:off x="179388" y="364490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altLang="ru-RU"/>
          </a:p>
        </p:txBody>
      </p:sp>
      <p:sp>
        <p:nvSpPr>
          <p:cNvPr id="13341" name="Text Box 29"/>
          <p:cNvSpPr txBox="1">
            <a:spLocks noChangeArrowheads="1"/>
          </p:cNvSpPr>
          <p:nvPr/>
        </p:nvSpPr>
        <p:spPr bwMode="auto">
          <a:xfrm>
            <a:off x="0" y="3573463"/>
            <a:ext cx="575991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i="1" dirty="0"/>
              <a:t>Мандат для сервера обслуживания</a:t>
            </a:r>
          </a:p>
        </p:txBody>
      </p:sp>
      <p:sp>
        <p:nvSpPr>
          <p:cNvPr id="13342" name="Line 30"/>
          <p:cNvSpPr>
            <a:spLocks noChangeShapeType="1"/>
          </p:cNvSpPr>
          <p:nvPr/>
        </p:nvSpPr>
        <p:spPr bwMode="auto">
          <a:xfrm>
            <a:off x="5580063" y="2852738"/>
            <a:ext cx="122396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43" name="Line 31"/>
          <p:cNvSpPr>
            <a:spLocks noChangeShapeType="1"/>
          </p:cNvSpPr>
          <p:nvPr/>
        </p:nvSpPr>
        <p:spPr bwMode="auto">
          <a:xfrm flipH="1">
            <a:off x="5508625" y="3213100"/>
            <a:ext cx="1295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77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980728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Атаки на протокол </a:t>
            </a:r>
            <a:r>
              <a:rPr lang="en-US" altLang="ru-RU" sz="4000" dirty="0"/>
              <a:t>Kerberos </a:t>
            </a:r>
            <a:r>
              <a:rPr lang="ru-RU" altLang="ru-RU" sz="4000" dirty="0"/>
              <a:t>и защита от них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Подбор пароля пользователя путем отправки нарушителем от его имени запросов на доступ к конкретному серверу и получения соответствующих мандатов.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altLang="ru-RU" dirty="0"/>
              <a:t>Защита:</a:t>
            </a:r>
          </a:p>
          <a:p>
            <a:pPr marL="609600" indent="-609600"/>
            <a:r>
              <a:rPr lang="ru-RU" altLang="ru-RU" dirty="0"/>
              <a:t>дополнительная локальная аутентификация на рабочей станции;</a:t>
            </a:r>
          </a:p>
          <a:p>
            <a:pPr marL="609600" indent="-609600"/>
            <a:r>
              <a:rPr lang="ru-RU" altLang="ru-RU" dirty="0" err="1"/>
              <a:t>предаутентификация</a:t>
            </a:r>
            <a:r>
              <a:rPr lang="ru-RU" altLang="ru-RU" dirty="0"/>
              <a:t> (опция в </a:t>
            </a:r>
            <a:r>
              <a:rPr lang="en-US" altLang="ru-RU" dirty="0"/>
              <a:t>Kerberos v5)</a:t>
            </a:r>
            <a:r>
              <a:rPr lang="ru-RU" altLang="ru-RU" dirty="0"/>
              <a:t> – часть запроса на вход шифруется на пароле пользователя.</a:t>
            </a:r>
          </a:p>
        </p:txBody>
      </p:sp>
    </p:spTree>
    <p:extLst>
      <p:ext uri="{BB962C8B-B14F-4D97-AF65-F5344CB8AC3E}">
        <p14:creationId xmlns:p14="http://schemas.microsoft.com/office/powerpoint/2010/main" val="138343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25538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Атаки на протокол </a:t>
            </a:r>
            <a:r>
              <a:rPr lang="en-US" altLang="ru-RU" sz="4000" dirty="0"/>
              <a:t>Kerberos </a:t>
            </a:r>
            <a:r>
              <a:rPr lang="ru-RU" altLang="ru-RU" sz="4000" dirty="0"/>
              <a:t>и защита от них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9144000" cy="5661025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2"/>
            </a:pPr>
            <a:r>
              <a:rPr lang="ru-RU" altLang="ru-RU" dirty="0"/>
              <a:t>Отправка ложных запросов на обслуживание, если для выполнения запроса клиента сервер должен обратиться к другому серверу (например, почтовый сервер – к файл-серверу).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altLang="ru-RU" dirty="0"/>
              <a:t>Защита (опции в </a:t>
            </a:r>
            <a:r>
              <a:rPr lang="en-US" altLang="ru-RU" dirty="0"/>
              <a:t>Kerberos v5)</a:t>
            </a:r>
            <a:r>
              <a:rPr lang="ru-RU" altLang="ru-RU" dirty="0"/>
              <a:t>:</a:t>
            </a:r>
          </a:p>
          <a:p>
            <a:pPr marL="609600" indent="-609600"/>
            <a:r>
              <a:rPr lang="ru-RU" altLang="ru-RU" dirty="0"/>
              <a:t>использование посреднических мандатов;</a:t>
            </a:r>
          </a:p>
          <a:p>
            <a:pPr marL="609600" indent="-609600"/>
            <a:r>
              <a:rPr lang="ru-RU" altLang="ru-RU" dirty="0"/>
              <a:t>использование переадресовываемых начальных мандатов.</a:t>
            </a:r>
          </a:p>
        </p:txBody>
      </p:sp>
    </p:spTree>
    <p:extLst>
      <p:ext uri="{BB962C8B-B14F-4D97-AF65-F5344CB8AC3E}">
        <p14:creationId xmlns:p14="http://schemas.microsoft.com/office/powerpoint/2010/main" val="349561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9697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Использование посреднического мандата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9144000" cy="5661025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/>
              <a:t>Запрос начального мандата с соответствующей опцией</a:t>
            </a:r>
            <a:r>
              <a:rPr lang="en-US" altLang="ru-RU" dirty="0"/>
              <a:t>.</a:t>
            </a:r>
            <a:endParaRPr lang="ru-RU" altLang="ru-RU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/>
              <a:t>Получение мандата для сервера-посредника.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/>
              <a:t>Аутентификация на сервере-посреднике.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/>
              <a:t>Получение посреднического мандата для другого сервера с адресом посредника.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/>
              <a:t>Отсылка сервером-посредником посреднического мандата на другой сервер.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/>
              <a:t>Проверка мандата и обработка запроса.</a:t>
            </a:r>
          </a:p>
        </p:txBody>
      </p:sp>
    </p:spTree>
    <p:extLst>
      <p:ext uri="{BB962C8B-B14F-4D97-AF65-F5344CB8AC3E}">
        <p14:creationId xmlns:p14="http://schemas.microsoft.com/office/powerpoint/2010/main" val="291810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628775"/>
          </a:xfrm>
        </p:spPr>
        <p:txBody>
          <a:bodyPr/>
          <a:lstStyle/>
          <a:p>
            <a:r>
              <a:rPr lang="ru-RU" altLang="ru-RU" sz="4000"/>
              <a:t>Использование переадресовываемого начального мандата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00213"/>
            <a:ext cx="9144000" cy="5157787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/>
              <a:t>Получение начального мандата с соответствующей опцией.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/>
              <a:t>Получение мандата для посредника.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/>
              <a:t>Запрос начального мандата с адресом посредника.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/>
              <a:t>Получение посредником мандата для другого сервера (запрос обрабатывается от имени пользователя).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/>
              <a:t>Использование полученного мандата посредником.</a:t>
            </a:r>
          </a:p>
        </p:txBody>
      </p:sp>
    </p:spTree>
    <p:extLst>
      <p:ext uri="{BB962C8B-B14F-4D97-AF65-F5344CB8AC3E}">
        <p14:creationId xmlns:p14="http://schemas.microsoft.com/office/powerpoint/2010/main" val="74971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25538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Межобластная аутентификация в </a:t>
            </a:r>
            <a:r>
              <a:rPr lang="en-US" altLang="ru-RU" sz="4000" dirty="0"/>
              <a:t>Kerberos</a:t>
            </a:r>
            <a:endParaRPr lang="ru-RU" altLang="ru-RU" sz="4000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9144000" cy="5661025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Ареал (область) – объединение пользователей и серверов, зарегистрированных в одном </a:t>
            </a:r>
            <a:r>
              <a:rPr lang="en-US" altLang="ru-RU" dirty="0"/>
              <a:t>KDC.</a:t>
            </a:r>
            <a:endParaRPr lang="ru-RU" altLang="ru-RU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/>
              <a:t>Пользователь запрашивает свой </a:t>
            </a:r>
            <a:r>
              <a:rPr lang="en-US" altLang="ru-RU" dirty="0"/>
              <a:t>KDC </a:t>
            </a:r>
            <a:r>
              <a:rPr lang="ru-RU" altLang="ru-RU" dirty="0"/>
              <a:t>на выдачу переадресовываемого начального мандата к </a:t>
            </a:r>
            <a:r>
              <a:rPr lang="en-US" altLang="ru-RU" dirty="0"/>
              <a:t>KDC </a:t>
            </a:r>
            <a:r>
              <a:rPr lang="ru-RU" altLang="ru-RU" dirty="0"/>
              <a:t>другой области.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/>
              <a:t>Полученный начальный мандат используется для запроса в другом </a:t>
            </a:r>
            <a:r>
              <a:rPr lang="en-US" altLang="ru-RU" dirty="0"/>
              <a:t>KDC </a:t>
            </a:r>
            <a:r>
              <a:rPr lang="ru-RU" altLang="ru-RU" dirty="0"/>
              <a:t>нужного пользователю мандата.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В крупных организациях </a:t>
            </a:r>
            <a:r>
              <a:rPr lang="en-US" altLang="ru-RU" dirty="0"/>
              <a:t>(&gt;10 KDC)</a:t>
            </a:r>
            <a:r>
              <a:rPr lang="ru-RU" altLang="ru-RU" dirty="0"/>
              <a:t> нужный начальный мандат может быть получен в несколько приемов (иерархия </a:t>
            </a:r>
            <a:r>
              <a:rPr lang="en-US" altLang="ru-RU" dirty="0"/>
              <a:t>KDC).</a:t>
            </a: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353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9697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Протокол аутентификации на основе «рукопожатия»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8964613" cy="5589587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Клиент-</a:t>
            </a:r>
            <a:r>
              <a:rPr lang="en-US" altLang="ru-RU" dirty="0"/>
              <a:t>&gt;</a:t>
            </a:r>
            <a:r>
              <a:rPr lang="ru-RU" altLang="ru-RU" dirty="0"/>
              <a:t>Сервер: имя пользователя.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Сервер: генерация случайного запроса.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Сервер-</a:t>
            </a:r>
            <a:r>
              <a:rPr lang="en-US" altLang="ru-RU" dirty="0"/>
              <a:t>&gt;</a:t>
            </a:r>
            <a:r>
              <a:rPr lang="ru-RU" altLang="ru-RU" dirty="0"/>
              <a:t>Клиент: запрос.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Пользователь: вводит запрос в устройство  и считывает отклик на его дисплее.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Клиент-</a:t>
            </a:r>
            <a:r>
              <a:rPr lang="en-US" altLang="ru-RU" dirty="0"/>
              <a:t>&gt;</a:t>
            </a:r>
            <a:r>
              <a:rPr lang="ru-RU" altLang="ru-RU" dirty="0"/>
              <a:t>Сервер: отклик.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Сервер: проверка отклика с помощью базового секрета устройства, хранящегося у него в учетной записи пользователя, и принятие решения о допуске.</a:t>
            </a:r>
          </a:p>
        </p:txBody>
      </p:sp>
    </p:spTree>
    <p:extLst>
      <p:ext uri="{BB962C8B-B14F-4D97-AF65-F5344CB8AC3E}">
        <p14:creationId xmlns:p14="http://schemas.microsoft.com/office/powerpoint/2010/main" val="292855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Атаки на протокол </a:t>
            </a:r>
            <a:r>
              <a:rPr lang="en-US" altLang="ru-RU" sz="4000"/>
              <a:t>Kerberos </a:t>
            </a:r>
            <a:r>
              <a:rPr lang="ru-RU" altLang="ru-RU" sz="4000"/>
              <a:t>и защита от них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3"/>
            </a:pPr>
            <a:r>
              <a:rPr lang="ru-RU" altLang="ru-RU" dirty="0"/>
              <a:t>Успешные атаки на рабочие станции и серверы не нарушат общую защищенность сети (ущерб ограничивается атакованным компьютером и временными базовыми секретами – сеансовыми ключами).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Защита: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dirty="0"/>
              <a:t>установка большого количества независимых серверов;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dirty="0"/>
              <a:t>эффективная защита </a:t>
            </a:r>
            <a:r>
              <a:rPr lang="en-US" altLang="ru-RU" dirty="0"/>
              <a:t>KDC (</a:t>
            </a:r>
            <a:r>
              <a:rPr lang="ru-RU" altLang="ru-RU" dirty="0"/>
              <a:t>выделение специального компьютера с удаленными другими сетевыми службами).</a:t>
            </a:r>
          </a:p>
        </p:txBody>
      </p:sp>
    </p:spTree>
    <p:extLst>
      <p:ext uri="{BB962C8B-B14F-4D97-AF65-F5344CB8AC3E}">
        <p14:creationId xmlns:p14="http://schemas.microsoft.com/office/powerpoint/2010/main" val="370727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41438"/>
          </a:xfrm>
        </p:spPr>
        <p:txBody>
          <a:bodyPr/>
          <a:lstStyle/>
          <a:p>
            <a:r>
              <a:rPr lang="ru-RU" altLang="ru-RU" sz="4000"/>
              <a:t>Атаки на протокол </a:t>
            </a:r>
            <a:r>
              <a:rPr lang="en-US" altLang="ru-RU" sz="4000"/>
              <a:t>Kerberos </a:t>
            </a:r>
            <a:r>
              <a:rPr lang="ru-RU" altLang="ru-RU" sz="4000"/>
              <a:t>и защита от них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4"/>
            </a:pPr>
            <a:r>
              <a:rPr lang="ru-RU" altLang="ru-RU" dirty="0"/>
              <a:t>Нарушение синхронизации часов (после получения нарушителем сеансового ключа из конкретного мандата </a:t>
            </a:r>
            <a:r>
              <a:rPr lang="ru-RU" altLang="ru-RU"/>
              <a:t>он </a:t>
            </a:r>
            <a:r>
              <a:rPr lang="ru-RU" altLang="ru-RU" smtClean="0"/>
              <a:t>проникает </a:t>
            </a:r>
            <a:r>
              <a:rPr lang="ru-RU" altLang="ru-RU" dirty="0"/>
              <a:t>в сервер и изменяет показания его часов или изменяет эти показания посылкой ложных сообщений по протоколу </a:t>
            </a:r>
            <a:r>
              <a:rPr lang="en-US" altLang="ru-RU" dirty="0"/>
              <a:t>NTP</a:t>
            </a:r>
            <a:r>
              <a:rPr lang="ru-RU" altLang="ru-RU" dirty="0"/>
              <a:t>, а</a:t>
            </a:r>
            <a:r>
              <a:rPr lang="en-US" altLang="ru-RU" dirty="0"/>
              <a:t> </a:t>
            </a:r>
            <a:r>
              <a:rPr lang="ru-RU" altLang="ru-RU" dirty="0"/>
              <a:t>затем передает серверу потерявший актуальность мандат).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Защита – аутентификация сообщений сервера времени, организационные мероприятия со стороны обслуживающего персонала сервера.</a:t>
            </a:r>
          </a:p>
        </p:txBody>
      </p:sp>
    </p:spTree>
    <p:extLst>
      <p:ext uri="{BB962C8B-B14F-4D97-AF65-F5344CB8AC3E}">
        <p14:creationId xmlns:p14="http://schemas.microsoft.com/office/powerpoint/2010/main" val="317401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1340768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Достоинства и недостатки аутентификации на основе «рукопожатия»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196753"/>
            <a:ext cx="5435600" cy="566124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altLang="ru-RU" sz="3200" dirty="0"/>
              <a:t>не требуется поддерживать синхронизацию между сервером и устройством аутентификации;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не требуется реализация в устройстве счетчиков и таймеров;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уникальность и непредсказуемость запроса минимизируют риск перехвата и воспроизведения отклика.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5508104" y="1196753"/>
            <a:ext cx="3635896" cy="566124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altLang="ru-RU" sz="3200" dirty="0"/>
              <a:t>усложнение процедуры входа (от пользователя требуется ввод с клавиатуры дополнительного значения – запроса сервера).</a:t>
            </a:r>
          </a:p>
        </p:txBody>
      </p:sp>
    </p:spTree>
    <p:extLst>
      <p:ext uri="{BB962C8B-B14F-4D97-AF65-F5344CB8AC3E}">
        <p14:creationId xmlns:p14="http://schemas.microsoft.com/office/powerpoint/2010/main" val="233211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Другие отличия от генераторов одноразовых паролей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5165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Генераторы работают на основе не разглашаемых изготовителями протоколов, а на аутентификацию на основе «рукопожатия» существуют национальные и международные стандарты, например стандарт </a:t>
            </a:r>
            <a:r>
              <a:rPr lang="en-US" altLang="ru-RU" dirty="0"/>
              <a:t>ANSI (NIST) X 9.9:</a:t>
            </a:r>
            <a:endParaRPr lang="ru-RU" altLang="ru-RU" dirty="0"/>
          </a:p>
          <a:p>
            <a:pPr>
              <a:buFont typeface="Wingdings" pitchFamily="2" charset="2"/>
              <a:buNone/>
            </a:pPr>
            <a:r>
              <a:rPr lang="en-US" altLang="ru-RU" dirty="0"/>
              <a:t>A=DES</a:t>
            </a:r>
            <a:r>
              <a:rPr lang="en-US" altLang="ru-RU" baseline="-25000" dirty="0"/>
              <a:t>S</a:t>
            </a:r>
            <a:r>
              <a:rPr lang="en-US" altLang="ru-RU" dirty="0"/>
              <a:t>(R), </a:t>
            </a:r>
            <a:r>
              <a:rPr lang="ru-RU" altLang="ru-RU" dirty="0"/>
              <a:t>где </a:t>
            </a:r>
            <a:r>
              <a:rPr lang="en-US" altLang="ru-RU" dirty="0"/>
              <a:t>R – </a:t>
            </a:r>
            <a:r>
              <a:rPr lang="ru-RU" altLang="ru-RU" dirty="0"/>
              <a:t>запрос, </a:t>
            </a:r>
            <a:r>
              <a:rPr lang="en-US" altLang="ru-RU" dirty="0"/>
              <a:t>A – </a:t>
            </a:r>
            <a:r>
              <a:rPr lang="ru-RU" altLang="ru-RU" dirty="0"/>
              <a:t>отклик, </a:t>
            </a:r>
            <a:r>
              <a:rPr lang="en-US" altLang="ru-RU" dirty="0"/>
              <a:t>S – </a:t>
            </a:r>
            <a:r>
              <a:rPr lang="ru-RU" altLang="ru-RU" dirty="0"/>
              <a:t>базовый секрет (выполняет роль ключа шифрования запроса).</a:t>
            </a:r>
          </a:p>
        </p:txBody>
      </p:sp>
    </p:spTree>
    <p:extLst>
      <p:ext uri="{BB962C8B-B14F-4D97-AF65-F5344CB8AC3E}">
        <p14:creationId xmlns:p14="http://schemas.microsoft.com/office/powerpoint/2010/main" val="329387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96752"/>
          </a:xfrm>
        </p:spPr>
        <p:txBody>
          <a:bodyPr/>
          <a:lstStyle/>
          <a:p>
            <a:r>
              <a:rPr lang="ru-RU" altLang="ru-RU" sz="3200" dirty="0"/>
              <a:t>Протокол </a:t>
            </a:r>
            <a:r>
              <a:rPr lang="en-US" altLang="ru-RU" sz="3200" dirty="0"/>
              <a:t>S/Key </a:t>
            </a:r>
            <a:r>
              <a:rPr lang="ru-RU" altLang="ru-RU" sz="3200" dirty="0"/>
              <a:t>как пример аутентификации на основе «рукопожатия»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9144000" cy="566102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Схема </a:t>
            </a:r>
            <a:r>
              <a:rPr lang="ru-RU" altLang="ru-RU" dirty="0" err="1"/>
              <a:t>Л.Лэмпорта</a:t>
            </a:r>
            <a:r>
              <a:rPr lang="ru-RU" altLang="ru-RU" dirty="0"/>
              <a:t>: сервер хранит в учетной записи </a:t>
            </a:r>
            <a:r>
              <a:rPr lang="en-US" altLang="ru-RU" dirty="0"/>
              <a:t>M-</a:t>
            </a:r>
            <a:r>
              <a:rPr lang="ru-RU" altLang="ru-RU" dirty="0"/>
              <a:t>е хешированное значение базового секрета устройства пользователя и значение </a:t>
            </a:r>
            <a:r>
              <a:rPr lang="en-US" altLang="ru-RU" dirty="0"/>
              <a:t>M</a:t>
            </a:r>
            <a:r>
              <a:rPr lang="ru-RU" altLang="ru-RU" dirty="0"/>
              <a:t>-1. Пользователь в ответ на запрос (</a:t>
            </a:r>
            <a:r>
              <a:rPr lang="en-US" altLang="ru-RU" dirty="0"/>
              <a:t>M</a:t>
            </a:r>
            <a:r>
              <a:rPr lang="ru-RU" altLang="ru-RU" dirty="0"/>
              <a:t>-1</a:t>
            </a:r>
            <a:r>
              <a:rPr lang="en-US" altLang="ru-RU" dirty="0"/>
              <a:t>)</a:t>
            </a:r>
            <a:r>
              <a:rPr lang="ru-RU" altLang="ru-RU" dirty="0"/>
              <a:t> вычисляет и отправляет (</a:t>
            </a:r>
            <a:r>
              <a:rPr lang="en-US" altLang="ru-RU" dirty="0"/>
              <a:t>M-1)-</a:t>
            </a:r>
            <a:r>
              <a:rPr lang="ru-RU" altLang="ru-RU" dirty="0"/>
              <a:t>е хешированное значение базового секрета. Сервер </a:t>
            </a:r>
            <a:r>
              <a:rPr lang="ru-RU" altLang="ru-RU" dirty="0" err="1"/>
              <a:t>хеширует</a:t>
            </a:r>
            <a:r>
              <a:rPr lang="ru-RU" altLang="ru-RU" dirty="0"/>
              <a:t> полученный отклик и сравнивает его с </a:t>
            </a:r>
            <a:r>
              <a:rPr lang="ru-RU" altLang="ru-RU" dirty="0" err="1"/>
              <a:t>хешем</a:t>
            </a:r>
            <a:r>
              <a:rPr lang="ru-RU" altLang="ru-RU" dirty="0"/>
              <a:t> из учетной записи. При совпадении пользователь допускается, а полученный отклик замещает в учетной записи хеш базового секрета (а также </a:t>
            </a:r>
            <a:r>
              <a:rPr lang="en-US" altLang="ru-RU" dirty="0"/>
              <a:t>M </a:t>
            </a:r>
            <a:r>
              <a:rPr lang="ru-RU" altLang="ru-RU" dirty="0"/>
              <a:t>уменьшается на 1).</a:t>
            </a:r>
          </a:p>
        </p:txBody>
      </p:sp>
    </p:spTree>
    <p:extLst>
      <p:ext uri="{BB962C8B-B14F-4D97-AF65-F5344CB8AC3E}">
        <p14:creationId xmlns:p14="http://schemas.microsoft.com/office/powerpoint/2010/main" val="122213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39825"/>
          </a:xfrm>
        </p:spPr>
        <p:txBody>
          <a:bodyPr/>
          <a:lstStyle/>
          <a:p>
            <a:r>
              <a:rPr lang="ru-RU" altLang="ru-RU" dirty="0"/>
              <a:t>Варианты протокола </a:t>
            </a:r>
            <a:r>
              <a:rPr lang="en-US" altLang="ru-RU" dirty="0"/>
              <a:t>S/Key</a:t>
            </a:r>
            <a:endParaRPr lang="ru-RU" altLang="ru-RU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5538"/>
            <a:ext cx="9144000" cy="57324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/>
              <a:t>Для генерации списка одноразовых паролей, не совпадающего с предыдущим (когда </a:t>
            </a:r>
            <a:r>
              <a:rPr lang="en-US" altLang="ru-RU"/>
              <a:t>M=0), </a:t>
            </a:r>
            <a:r>
              <a:rPr lang="ru-RU" altLang="ru-RU"/>
              <a:t>без изменения базового секрета может использоваться случайное значение. Хешироваться при этом будут базовый секрет и случайное значение, а в учетной записи пользователя дополнительно должны храниться случайное значение и базовый секрет. Запрос в этом случае будет состоять из номера одноразового пароля и случайного значения.</a:t>
            </a:r>
          </a:p>
        </p:txBody>
      </p:sp>
    </p:spTree>
    <p:extLst>
      <p:ext uri="{BB962C8B-B14F-4D97-AF65-F5344CB8AC3E}">
        <p14:creationId xmlns:p14="http://schemas.microsoft.com/office/powerpoint/2010/main" val="156670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84784"/>
          </a:xfrm>
        </p:spPr>
        <p:txBody>
          <a:bodyPr/>
          <a:lstStyle/>
          <a:p>
            <a:r>
              <a:rPr lang="ru-RU" altLang="ru-RU" sz="4000" dirty="0"/>
              <a:t>Проблемы взаимодействия с пользователем в модели «рукопожатия»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28801"/>
            <a:ext cx="9144000" cy="52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dirty="0"/>
              <a:t>Требуется применение специальных протоколов и ПО, предусматривающих передачу запроса.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Требуется больший объем ввода с клавиатуры.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Нарушается принцип аутентификации, по которому для входа требуются только имя и пароль (например, в протоколе </a:t>
            </a:r>
            <a:r>
              <a:rPr lang="en-US" altLang="ru-RU" dirty="0"/>
              <a:t>S-HTTP </a:t>
            </a:r>
            <a:r>
              <a:rPr lang="ru-RU" altLang="ru-RU" dirty="0"/>
              <a:t>сервер не имеет возможности выдать случайный запрос клиенту).</a:t>
            </a:r>
          </a:p>
        </p:txBody>
      </p:sp>
    </p:spTree>
    <p:extLst>
      <p:ext uri="{BB962C8B-B14F-4D97-AF65-F5344CB8AC3E}">
        <p14:creationId xmlns:p14="http://schemas.microsoft.com/office/powerpoint/2010/main" val="86059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773238"/>
          </a:xfrm>
        </p:spPr>
        <p:txBody>
          <a:bodyPr/>
          <a:lstStyle/>
          <a:p>
            <a:r>
              <a:rPr lang="ru-RU" altLang="ru-RU" sz="4000" dirty="0"/>
              <a:t>Проблемы взаимодействия с пользователем в модели «рукопожатия»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16113"/>
            <a:ext cx="9144000" cy="4941887"/>
          </a:xfrm>
        </p:spPr>
        <p:txBody>
          <a:bodyPr/>
          <a:lstStyle/>
          <a:p>
            <a:r>
              <a:rPr lang="ru-RU" altLang="ru-RU" dirty="0"/>
              <a:t>Требуются правильное выделение запроса в одном из окон, правильный ввод его в другом окне, что сложно в устройствах аутентификации без «эха» при вводе символов. Возможна замена устройства аутентификации клиентским ПО, работающим в «прозрачном» для пользователя режиме.</a:t>
            </a:r>
          </a:p>
        </p:txBody>
      </p:sp>
    </p:spTree>
    <p:extLst>
      <p:ext uri="{BB962C8B-B14F-4D97-AF65-F5344CB8AC3E}">
        <p14:creationId xmlns:p14="http://schemas.microsoft.com/office/powerpoint/2010/main" val="389201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1566</Words>
  <Application>Microsoft Office PowerPoint</Application>
  <PresentationFormat>Экран (4:3)</PresentationFormat>
  <Paragraphs>144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Лекция 7. Системы прямой и непрямой аутентификации</vt:lpstr>
      <vt:lpstr>Принципы аутентификации на основе модели «рукопожатия»</vt:lpstr>
      <vt:lpstr>Протокол аутентификации на основе «рукопожатия»</vt:lpstr>
      <vt:lpstr>Достоинства и недостатки аутентификации на основе «рукопожатия»</vt:lpstr>
      <vt:lpstr>Другие отличия от генераторов одноразовых паролей</vt:lpstr>
      <vt:lpstr>Протокол S/Key как пример аутентификации на основе «рукопожатия»</vt:lpstr>
      <vt:lpstr>Варианты протокола S/Key</vt:lpstr>
      <vt:lpstr>Проблемы взаимодействия с пользователем в модели «рукопожатия»</vt:lpstr>
      <vt:lpstr>Проблемы взаимодействия с пользователем в модели «рукопожатия»</vt:lpstr>
      <vt:lpstr>Атаки на аутентификацию по принципу «рукопожатия»</vt:lpstr>
      <vt:lpstr>Построение системы аутентификации на основе программных генераторов паролей</vt:lpstr>
      <vt:lpstr>Клиентское ПО аутентификации</vt:lpstr>
      <vt:lpstr>Недостатки клиентского ПО аутентификации</vt:lpstr>
      <vt:lpstr>Общий недостаток программных реализаций устройств аутентификации</vt:lpstr>
      <vt:lpstr>Стратегии использования одного устройства с несколькими серверами</vt:lpstr>
      <vt:lpstr>Стратегии использования одного устройства с несколькими серверами</vt:lpstr>
      <vt:lpstr>Опубликованные и закрытые механизмы аутентификации</vt:lpstr>
      <vt:lpstr>Примеры непрямой аутентификации</vt:lpstr>
      <vt:lpstr>Протоколы непрямой аутентификации</vt:lpstr>
      <vt:lpstr>Протоколы непрямой аутентификации</vt:lpstr>
      <vt:lpstr>Применение непрямой аутентификации</vt:lpstr>
      <vt:lpstr>Применение непрямой аутентификации</vt:lpstr>
      <vt:lpstr>Применение непрямой аутентификации</vt:lpstr>
      <vt:lpstr>Получение мандата </vt:lpstr>
      <vt:lpstr>Атаки на протокол Kerberos и защита от них</vt:lpstr>
      <vt:lpstr>Атаки на протокол Kerberos и защита от них</vt:lpstr>
      <vt:lpstr>Использование посреднического мандата</vt:lpstr>
      <vt:lpstr>Использование переадресовываемого начального мандата</vt:lpstr>
      <vt:lpstr>Межобластная аутентификация в Kerberos</vt:lpstr>
      <vt:lpstr>Атаки на протокол Kerberos и защита от них</vt:lpstr>
      <vt:lpstr>Атаки на протокол Kerberos и защита от них</vt:lpstr>
    </vt:vector>
  </TitlesOfParts>
  <Company>НИУ "МЭИ"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Лекция 7. </dc:title>
  <dc:creator>Хорев</dc:creator>
  <cp:lastModifiedBy>Хорев</cp:lastModifiedBy>
  <cp:revision>18</cp:revision>
  <dcterms:created xsi:type="dcterms:W3CDTF">2015-12-15T09:14:16Z</dcterms:created>
  <dcterms:modified xsi:type="dcterms:W3CDTF">2016-06-08T07:58:11Z</dcterms:modified>
</cp:coreProperties>
</file>