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6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5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96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3B47A0-AE06-4789-BE67-69BED79EF7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9644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B635FF-4DE0-4674-99B4-A0F459C1FD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185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03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20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8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4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32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5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9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21B0-F2FB-479F-B854-3576FC5EB64D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2416E-0EBD-450D-B1D2-6081961D7B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9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r>
              <a:rPr lang="ru-RU" dirty="0" smtClean="0"/>
              <a:t>Лекция 5. Биометрическая аутентификация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08920"/>
            <a:ext cx="9144000" cy="4149080"/>
          </a:xfrm>
        </p:spPr>
        <p:txBody>
          <a:bodyPr/>
          <a:lstStyle/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Принципы биометрической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Создание и проверка биометрических эталонов.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Оценка качества биометрической аутентификации.</a:t>
            </a:r>
          </a:p>
          <a:p>
            <a:pPr marL="609600" indent="-609600" algn="l"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Использование криптографии в системах биометрической аутентификации.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altLang="ru-RU" sz="4000" dirty="0"/>
              <a:t>Сканер радужной оболочки глаза</a:t>
            </a:r>
          </a:p>
        </p:txBody>
      </p:sp>
      <p:sp>
        <p:nvSpPr>
          <p:cNvPr id="436230" name="AutoShape 6" descr="Panasonic BM-ET100US"/>
          <p:cNvSpPr>
            <a:spLocks noChangeAspect="1" noChangeArrowheads="1"/>
          </p:cNvSpPr>
          <p:nvPr/>
        </p:nvSpPr>
        <p:spPr bwMode="auto">
          <a:xfrm>
            <a:off x="3443288" y="2000250"/>
            <a:ext cx="2257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362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3" y="1268760"/>
            <a:ext cx="3530600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6234" name="Text Box 10"/>
          <p:cNvSpPr txBox="1">
            <a:spLocks noChangeArrowheads="1"/>
          </p:cNvSpPr>
          <p:nvPr/>
        </p:nvSpPr>
        <p:spPr bwMode="auto">
          <a:xfrm>
            <a:off x="0" y="1236722"/>
            <a:ext cx="313184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dirty="0"/>
              <a:t>Камера должна оказаться на уровне глаз и на расстоянии 48-53 см от пользователя. Интерфейс: USB 2.0.</a:t>
            </a:r>
          </a:p>
        </p:txBody>
      </p:sp>
    </p:spTree>
    <p:extLst>
      <p:ext uri="{BB962C8B-B14F-4D97-AF65-F5344CB8AC3E}">
        <p14:creationId xmlns:p14="http://schemas.microsoft.com/office/powerpoint/2010/main" val="2437633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764703"/>
          </a:xfrm>
        </p:spPr>
        <p:txBody>
          <a:bodyPr/>
          <a:lstStyle/>
          <a:p>
            <a:r>
              <a:rPr lang="ru-RU" altLang="ru-RU" sz="4000" dirty="0"/>
              <a:t>Считыватель радужной оболочки глаза</a:t>
            </a:r>
          </a:p>
        </p:txBody>
      </p:sp>
      <p:pic>
        <p:nvPicPr>
          <p:cNvPr id="4382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648" y="1557339"/>
            <a:ext cx="3572652" cy="37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8278" name="Text Box 6"/>
          <p:cNvSpPr txBox="1">
            <a:spLocks noChangeArrowheads="1"/>
          </p:cNvSpPr>
          <p:nvPr/>
        </p:nvSpPr>
        <p:spPr bwMode="auto">
          <a:xfrm>
            <a:off x="0" y="856357"/>
            <a:ext cx="529208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dirty="0"/>
              <a:t>Конструкция с двойным зеркалом облегчает </a:t>
            </a:r>
            <a:r>
              <a:rPr lang="ru-RU" altLang="ru-RU" sz="3200" dirty="0" smtClean="0"/>
              <a:t>подстройку </a:t>
            </a:r>
            <a:r>
              <a:rPr lang="ru-RU" altLang="ru-RU" sz="3200" dirty="0"/>
              <a:t>положения глаз для точного считывания, захватывая детальное изображение обоих глаз для обеспечения максимальной точности. Голосовые инструкции направляют положение пользователя для достижения оптимальных характеристик. </a:t>
            </a:r>
          </a:p>
        </p:txBody>
      </p:sp>
    </p:spTree>
    <p:extLst>
      <p:ext uri="{BB962C8B-B14F-4D97-AF65-F5344CB8AC3E}">
        <p14:creationId xmlns:p14="http://schemas.microsoft.com/office/powerpoint/2010/main" val="24016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Система распознавания по радужной оболочке глаза </a:t>
            </a:r>
          </a:p>
        </p:txBody>
      </p:sp>
      <p:pic>
        <p:nvPicPr>
          <p:cNvPr id="4403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052736"/>
            <a:ext cx="4968875" cy="366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26" name="Text Box 6"/>
          <p:cNvSpPr txBox="1">
            <a:spLocks noChangeArrowheads="1"/>
          </p:cNvSpPr>
          <p:nvPr/>
        </p:nvSpPr>
        <p:spPr bwMode="auto">
          <a:xfrm>
            <a:off x="5827" y="4795897"/>
            <a:ext cx="853281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dirty="0"/>
              <a:t>Используется зафиксированное фокусирование, что позволяет ускорить процесс идентификации в отличие от систем с автоматической фокусировкой. </a:t>
            </a:r>
          </a:p>
        </p:txBody>
      </p:sp>
    </p:spTree>
    <p:extLst>
      <p:ext uri="{BB962C8B-B14F-4D97-AF65-F5344CB8AC3E}">
        <p14:creationId xmlns:p14="http://schemas.microsoft.com/office/powerpoint/2010/main" val="18806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93175" cy="1052513"/>
          </a:xfrm>
        </p:spPr>
        <p:txBody>
          <a:bodyPr/>
          <a:lstStyle/>
          <a:p>
            <a:r>
              <a:rPr lang="ru-RU" altLang="ru-RU" sz="4000" dirty="0"/>
              <a:t>Аутентификация по сетчатке глаза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Сканирование сетчатки происходит с использованием инфракрасного света низкой интенсивности, направленного через зрачок к кровеносным сосудам на задней стенке глаза. 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Особенности:</a:t>
            </a:r>
          </a:p>
          <a:p>
            <a:r>
              <a:rPr lang="ru-RU" altLang="ru-RU" dirty="0"/>
              <a:t>один из самых низких процентов отказа в доступе зарегистрированным пользователям и почти нулевой процент ошибочного доступа;</a:t>
            </a:r>
          </a:p>
          <a:p>
            <a:r>
              <a:rPr lang="ru-RU" altLang="ru-RU" dirty="0"/>
              <a:t>катаракта может отрицательно воздействовать на качество получаемого изображения и увеличивать вероятность ошибок.</a:t>
            </a:r>
          </a:p>
        </p:txBody>
      </p:sp>
    </p:spTree>
    <p:extLst>
      <p:ext uri="{BB962C8B-B14F-4D97-AF65-F5344CB8AC3E}">
        <p14:creationId xmlns:p14="http://schemas.microsoft.com/office/powerpoint/2010/main" val="1388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 dirty="0"/>
              <a:t>Портативный сканер сетчатки глаза </a:t>
            </a:r>
          </a:p>
        </p:txBody>
      </p:sp>
      <p:pic>
        <p:nvPicPr>
          <p:cNvPr id="4423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12813"/>
            <a:ext cx="6121400" cy="464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900113" y="5734050"/>
            <a:ext cx="788511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/>
              <a:t>Может поместиться, например, в мобильном телефоне. </a:t>
            </a:r>
          </a:p>
        </p:txBody>
      </p:sp>
    </p:spTree>
    <p:extLst>
      <p:ext uri="{BB962C8B-B14F-4D97-AF65-F5344CB8AC3E}">
        <p14:creationId xmlns:p14="http://schemas.microsoft.com/office/powerpoint/2010/main" val="41515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/>
          <a:lstStyle/>
          <a:p>
            <a:r>
              <a:rPr lang="ru-RU" altLang="ru-RU" dirty="0"/>
              <a:t>Аутентификация по форме лица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Способ основан на анализе большого количества параметров, таких как цвет, форма, контраст, черты и т.д. 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Системы подобного рода в настоящее время имеют недостаточную надежность распознавания из-за большой чувствительности к освещенности и ракурсу лица во время ввода параметров идентификации.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Существует также проблема двойников (близнецов).</a:t>
            </a:r>
          </a:p>
        </p:txBody>
      </p:sp>
    </p:spTree>
    <p:extLst>
      <p:ext uri="{BB962C8B-B14F-4D97-AF65-F5344CB8AC3E}">
        <p14:creationId xmlns:p14="http://schemas.microsoft.com/office/powerpoint/2010/main" val="26574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altLang="ru-RU"/>
              <a:t>3</a:t>
            </a:r>
            <a:r>
              <a:rPr lang="en-US" altLang="ru-RU"/>
              <a:t>D</a:t>
            </a:r>
            <a:r>
              <a:rPr lang="ru-RU" altLang="ru-RU"/>
              <a:t>-сканер лица</a:t>
            </a:r>
          </a:p>
        </p:txBody>
      </p:sp>
      <p:pic>
        <p:nvPicPr>
          <p:cNvPr id="4444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314450"/>
            <a:ext cx="2149475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4422" name="Text Box 6"/>
          <p:cNvSpPr txBox="1">
            <a:spLocks noChangeArrowheads="1"/>
          </p:cNvSpPr>
          <p:nvPr/>
        </p:nvSpPr>
        <p:spPr bwMode="auto">
          <a:xfrm>
            <a:off x="395288" y="1647825"/>
            <a:ext cx="54006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dirty="0"/>
              <a:t>Работает в инфракрасном диапазоне.</a:t>
            </a:r>
          </a:p>
        </p:txBody>
      </p:sp>
    </p:spTree>
    <p:extLst>
      <p:ext uri="{BB962C8B-B14F-4D97-AF65-F5344CB8AC3E}">
        <p14:creationId xmlns:p14="http://schemas.microsoft.com/office/powerpoint/2010/main" val="194835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Мобильный телефон с камерой для аутентификации по лицу</a:t>
            </a:r>
          </a:p>
        </p:txBody>
      </p:sp>
      <p:pic>
        <p:nvPicPr>
          <p:cNvPr id="4526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484313"/>
            <a:ext cx="2238375" cy="537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92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Универсальный комплекс аутентификации</a:t>
            </a:r>
          </a:p>
        </p:txBody>
      </p:sp>
      <p:pic>
        <p:nvPicPr>
          <p:cNvPr id="4485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413" y="1773238"/>
            <a:ext cx="3403600" cy="508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8518" name="Text Box 6"/>
          <p:cNvSpPr txBox="1">
            <a:spLocks noChangeArrowheads="1"/>
          </p:cNvSpPr>
          <p:nvPr/>
        </p:nvSpPr>
        <p:spPr bwMode="auto">
          <a:xfrm>
            <a:off x="0" y="1436832"/>
            <a:ext cx="613296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Системный блок компьютера,</a:t>
            </a:r>
          </a:p>
          <a:p>
            <a:r>
              <a:rPr lang="ru-RU" altLang="ru-RU" sz="3200" dirty="0"/>
              <a:t>оснащенный сканером бумажных</a:t>
            </a:r>
          </a:p>
          <a:p>
            <a:r>
              <a:rPr lang="ru-RU" altLang="ru-RU" sz="3200" dirty="0"/>
              <a:t>документов, </a:t>
            </a:r>
            <a:br>
              <a:rPr lang="ru-RU" altLang="ru-RU" sz="3200" dirty="0"/>
            </a:br>
            <a:r>
              <a:rPr lang="ru-RU" altLang="ru-RU" sz="3200" dirty="0"/>
              <a:t>видеокамерой-сканером лица и</a:t>
            </a:r>
          </a:p>
          <a:p>
            <a:r>
              <a:rPr lang="ru-RU" altLang="ru-RU" sz="3200" dirty="0"/>
              <a:t>сканером отпечатков пальцев.</a:t>
            </a:r>
          </a:p>
        </p:txBody>
      </p:sp>
    </p:spTree>
    <p:extLst>
      <p:ext uri="{BB962C8B-B14F-4D97-AF65-F5344CB8AC3E}">
        <p14:creationId xmlns:p14="http://schemas.microsoft.com/office/powerpoint/2010/main" val="108268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Другие статические биометрические характеристики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Термограмма лица (схема расположения кровеносных сосудов лица). Используется специально разработанная инфракрасная камера.</a:t>
            </a:r>
          </a:p>
          <a:p>
            <a:r>
              <a:rPr lang="ru-RU" altLang="ru-RU" dirty="0"/>
              <a:t>Фрагменты генетического кода (ДНК) - в настоящее время эти средства применяются редко по причине их сложности и высокой стоимости.</a:t>
            </a:r>
          </a:p>
        </p:txBody>
      </p:sp>
    </p:spTree>
    <p:extLst>
      <p:ext uri="{BB962C8B-B14F-4D97-AF65-F5344CB8AC3E}">
        <p14:creationId xmlns:p14="http://schemas.microsoft.com/office/powerpoint/2010/main" val="33443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Компоненты систем биометрической аутентификации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Устройства считывания биометрических характеристик.</a:t>
            </a:r>
          </a:p>
          <a:p>
            <a:r>
              <a:rPr lang="ru-RU" altLang="ru-RU" dirty="0"/>
              <a:t>Алгоритмы сравнения измеренных биометрических характеристик с эталонными из учетной записи пользователя.</a:t>
            </a:r>
          </a:p>
        </p:txBody>
      </p:sp>
    </p:spTree>
    <p:extLst>
      <p:ext uri="{BB962C8B-B14F-4D97-AF65-F5344CB8AC3E}">
        <p14:creationId xmlns:p14="http://schemas.microsoft.com/office/powerpoint/2010/main" val="31680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Термограмма лица, шеи и передней поверхности груди </a:t>
            </a:r>
          </a:p>
        </p:txBody>
      </p:sp>
      <p:pic>
        <p:nvPicPr>
          <p:cNvPr id="4505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385888"/>
            <a:ext cx="5318125" cy="547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2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Динамические биометрические характеристики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altLang="ru-RU" dirty="0"/>
              <a:t>Голос.</a:t>
            </a:r>
          </a:p>
          <a:p>
            <a:r>
              <a:rPr lang="ru-RU" altLang="ru-RU" dirty="0"/>
              <a:t>Рукописная подпись.</a:t>
            </a:r>
          </a:p>
          <a:p>
            <a:r>
              <a:rPr lang="ru-RU" altLang="ru-RU" dirty="0"/>
              <a:t>Темп работы с клавиатурой (клавиатурный «почерк»).</a:t>
            </a:r>
          </a:p>
          <a:p>
            <a:r>
              <a:rPr lang="ru-RU" altLang="ru-RU" dirty="0"/>
              <a:t>Темп работы с мышью («роспись» мышью).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Зависят от физического и психического состояния человека (в определенных случаях может являться преимуществом).</a:t>
            </a:r>
          </a:p>
        </p:txBody>
      </p:sp>
    </p:spTree>
    <p:extLst>
      <p:ext uri="{BB962C8B-B14F-4D97-AF65-F5344CB8AC3E}">
        <p14:creationId xmlns:p14="http://schemas.microsoft.com/office/powerpoint/2010/main" val="376106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Порядок биометрической аутентификации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776"/>
            <a:ext cx="9144000" cy="965200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Снятие и преобразование в цифровую форму отличительной характеристики.</a:t>
            </a:r>
          </a:p>
        </p:txBody>
      </p:sp>
      <p:pic>
        <p:nvPicPr>
          <p:cNvPr id="4188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636838"/>
            <a:ext cx="7920037" cy="3167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8822" name="Text Box 6"/>
          <p:cNvSpPr txBox="1">
            <a:spLocks noChangeArrowheads="1"/>
          </p:cNvSpPr>
          <p:nvPr/>
        </p:nvSpPr>
        <p:spPr bwMode="auto">
          <a:xfrm>
            <a:off x="2195513" y="6021388"/>
            <a:ext cx="53060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Оцифровка отпечатка пальца</a:t>
            </a:r>
          </a:p>
        </p:txBody>
      </p:sp>
    </p:spTree>
    <p:extLst>
      <p:ext uri="{BB962C8B-B14F-4D97-AF65-F5344CB8AC3E}">
        <p14:creationId xmlns:p14="http://schemas.microsoft.com/office/powerpoint/2010/main" val="388010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Порядок биометрической аутентификации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0728"/>
            <a:ext cx="9144000" cy="2448272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2"/>
            </a:pPr>
            <a:r>
              <a:rPr lang="ru-RU" altLang="ru-RU" dirty="0"/>
              <a:t>Извлечение из считанной характеристики биометрической «подписи» проверяемого лица (например, пересечения и ветвления папиллярных линий на пальце и их взаимного расположения). </a:t>
            </a:r>
          </a:p>
        </p:txBody>
      </p:sp>
      <p:pic>
        <p:nvPicPr>
          <p:cNvPr id="42086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346" y="3500437"/>
            <a:ext cx="8577126" cy="32612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21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Порядок биометрической аутентификации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720"/>
            <a:ext cx="9144000" cy="1656680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ru-RU" altLang="ru-RU" dirty="0"/>
              <a:t>Поиск учетной записи, извлечение из нее биометрического эталона и сравнение его с полученной подписью.</a:t>
            </a:r>
          </a:p>
        </p:txBody>
      </p:sp>
      <p:pic>
        <p:nvPicPr>
          <p:cNvPr id="42291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1718" y="2492374"/>
            <a:ext cx="8497988" cy="42489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34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Особенности биометрической идентификации и проверки уникальности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Имя пользователя может не запрашиваться, а полученная биометрическая подпись сравнивается с каждым эталоном в базе данных.</a:t>
            </a:r>
          </a:p>
        </p:txBody>
      </p:sp>
    </p:spTree>
    <p:extLst>
      <p:ext uri="{BB962C8B-B14F-4D97-AF65-F5344CB8AC3E}">
        <p14:creationId xmlns:p14="http://schemas.microsoft.com/office/powerpoint/2010/main" val="27310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 dirty="0"/>
              <a:t>Создание биометрического эталона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/>
              <a:t>Требуется достаточное количество измерений (для исключения естественных расхождений в измерениях и получения достоверного эталона</a:t>
            </a:r>
            <a:r>
              <a:rPr lang="en-US" altLang="ru-RU"/>
              <a:t>)</a:t>
            </a:r>
            <a:r>
              <a:rPr lang="ru-RU" altLang="ru-RU"/>
              <a:t>.</a:t>
            </a:r>
          </a:p>
          <a:p>
            <a:r>
              <a:rPr lang="ru-RU" altLang="ru-RU"/>
              <a:t>Возможно снятие нескольких подписей (например, отпечатков нескольких пальцев) для снижения риска ошибочного отказа.</a:t>
            </a:r>
          </a:p>
          <a:p>
            <a:r>
              <a:rPr lang="ru-RU" altLang="ru-RU"/>
              <a:t>Иногда может потребоваться обучение пользователя, если снимаемая характеристика подвержена большим вариациям.</a:t>
            </a:r>
          </a:p>
        </p:txBody>
      </p:sp>
    </p:spTree>
    <p:extLst>
      <p:ext uri="{BB962C8B-B14F-4D97-AF65-F5344CB8AC3E}">
        <p14:creationId xmlns:p14="http://schemas.microsoft.com/office/powerpoint/2010/main" val="25336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 dirty="0"/>
              <a:t>Проверка биометрической подписи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В отличие от проверки паролей не требуется точное совпадение считанной биометрической подписи и эталона, сравниваются округленные значения.</a:t>
            </a:r>
          </a:p>
          <a:p>
            <a:r>
              <a:rPr lang="ru-RU" altLang="ru-RU" dirty="0"/>
              <a:t>Для хранения биометрического эталона не может применяться хеширование.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5337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 dirty="0"/>
              <a:t>Оценка точности биометрической аутентификации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2160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Две оценки: вероятность ошибочного отказа (ошибки 1-го рода, </a:t>
            </a:r>
            <a:r>
              <a:rPr lang="en-US" altLang="ru-RU" dirty="0"/>
              <a:t>FRR) </a:t>
            </a:r>
            <a:r>
              <a:rPr lang="ru-RU" altLang="ru-RU" dirty="0"/>
              <a:t>и вероятность ошибочного допуска (ошибки 2-го рода, </a:t>
            </a:r>
            <a:r>
              <a:rPr lang="en-US" altLang="ru-RU" dirty="0"/>
              <a:t>FAR).</a:t>
            </a:r>
            <a:endParaRPr lang="ru-RU" altLang="ru-RU" dirty="0"/>
          </a:p>
        </p:txBody>
      </p:sp>
      <p:sp>
        <p:nvSpPr>
          <p:cNvPr id="428036" name="Line 4"/>
          <p:cNvSpPr>
            <a:spLocks noChangeShapeType="1"/>
          </p:cNvSpPr>
          <p:nvPr/>
        </p:nvSpPr>
        <p:spPr bwMode="auto">
          <a:xfrm flipV="1">
            <a:off x="2051050" y="3357563"/>
            <a:ext cx="0" cy="2592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37" name="Line 5"/>
          <p:cNvSpPr>
            <a:spLocks noChangeShapeType="1"/>
          </p:cNvSpPr>
          <p:nvPr/>
        </p:nvSpPr>
        <p:spPr bwMode="auto">
          <a:xfrm>
            <a:off x="2051050" y="5949950"/>
            <a:ext cx="612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38" name="Text Box 6"/>
          <p:cNvSpPr txBox="1">
            <a:spLocks noChangeArrowheads="1"/>
          </p:cNvSpPr>
          <p:nvPr/>
        </p:nvSpPr>
        <p:spPr bwMode="auto">
          <a:xfrm>
            <a:off x="0" y="3500438"/>
            <a:ext cx="20510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dirty="0"/>
              <a:t>Количество</a:t>
            </a:r>
          </a:p>
          <a:p>
            <a:r>
              <a:rPr lang="ru-RU" altLang="ru-RU" sz="2800" dirty="0"/>
              <a:t>измерений</a:t>
            </a:r>
          </a:p>
        </p:txBody>
      </p:sp>
      <p:sp>
        <p:nvSpPr>
          <p:cNvPr id="428039" name="Text Box 7"/>
          <p:cNvSpPr txBox="1">
            <a:spLocks noChangeArrowheads="1"/>
          </p:cNvSpPr>
          <p:nvPr/>
        </p:nvSpPr>
        <p:spPr bwMode="auto">
          <a:xfrm>
            <a:off x="5548144" y="6092825"/>
            <a:ext cx="35958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Расстояние от эталона</a:t>
            </a:r>
          </a:p>
        </p:txBody>
      </p:sp>
      <p:sp>
        <p:nvSpPr>
          <p:cNvPr id="428044" name="Freeform 12"/>
          <p:cNvSpPr>
            <a:spLocks/>
          </p:cNvSpPr>
          <p:nvPr/>
        </p:nvSpPr>
        <p:spPr bwMode="auto">
          <a:xfrm>
            <a:off x="2322513" y="3598863"/>
            <a:ext cx="5210175" cy="2133600"/>
          </a:xfrm>
          <a:custGeom>
            <a:avLst/>
            <a:gdLst>
              <a:gd name="T0" fmla="*/ 0 w 3282"/>
              <a:gd name="T1" fmla="*/ 0 h 1344"/>
              <a:gd name="T2" fmla="*/ 146 w 3282"/>
              <a:gd name="T3" fmla="*/ 19 h 1344"/>
              <a:gd name="T4" fmla="*/ 192 w 3282"/>
              <a:gd name="T5" fmla="*/ 28 h 1344"/>
              <a:gd name="T6" fmla="*/ 247 w 3282"/>
              <a:gd name="T7" fmla="*/ 46 h 1344"/>
              <a:gd name="T8" fmla="*/ 356 w 3282"/>
              <a:gd name="T9" fmla="*/ 110 h 1344"/>
              <a:gd name="T10" fmla="*/ 411 w 3282"/>
              <a:gd name="T11" fmla="*/ 128 h 1344"/>
              <a:gd name="T12" fmla="*/ 521 w 3282"/>
              <a:gd name="T13" fmla="*/ 202 h 1344"/>
              <a:gd name="T14" fmla="*/ 622 w 3282"/>
              <a:gd name="T15" fmla="*/ 284 h 1344"/>
              <a:gd name="T16" fmla="*/ 667 w 3282"/>
              <a:gd name="T17" fmla="*/ 330 h 1344"/>
              <a:gd name="T18" fmla="*/ 740 w 3282"/>
              <a:gd name="T19" fmla="*/ 384 h 1344"/>
              <a:gd name="T20" fmla="*/ 823 w 3282"/>
              <a:gd name="T21" fmla="*/ 448 h 1344"/>
              <a:gd name="T22" fmla="*/ 868 w 3282"/>
              <a:gd name="T23" fmla="*/ 485 h 1344"/>
              <a:gd name="T24" fmla="*/ 942 w 3282"/>
              <a:gd name="T25" fmla="*/ 558 h 1344"/>
              <a:gd name="T26" fmla="*/ 1060 w 3282"/>
              <a:gd name="T27" fmla="*/ 668 h 1344"/>
              <a:gd name="T28" fmla="*/ 1280 w 3282"/>
              <a:gd name="T29" fmla="*/ 814 h 1344"/>
              <a:gd name="T30" fmla="*/ 1380 w 3282"/>
              <a:gd name="T31" fmla="*/ 851 h 1344"/>
              <a:gd name="T32" fmla="*/ 1472 w 3282"/>
              <a:gd name="T33" fmla="*/ 887 h 1344"/>
              <a:gd name="T34" fmla="*/ 1636 w 3282"/>
              <a:gd name="T35" fmla="*/ 942 h 1344"/>
              <a:gd name="T36" fmla="*/ 1911 w 3282"/>
              <a:gd name="T37" fmla="*/ 1024 h 1344"/>
              <a:gd name="T38" fmla="*/ 1993 w 3282"/>
              <a:gd name="T39" fmla="*/ 1061 h 1344"/>
              <a:gd name="T40" fmla="*/ 2203 w 3282"/>
              <a:gd name="T41" fmla="*/ 1107 h 1344"/>
              <a:gd name="T42" fmla="*/ 2377 w 3282"/>
              <a:gd name="T43" fmla="*/ 1162 h 1344"/>
              <a:gd name="T44" fmla="*/ 2569 w 3282"/>
              <a:gd name="T45" fmla="*/ 1198 h 1344"/>
              <a:gd name="T46" fmla="*/ 2743 w 3282"/>
              <a:gd name="T47" fmla="*/ 1235 h 1344"/>
              <a:gd name="T48" fmla="*/ 2953 w 3282"/>
              <a:gd name="T49" fmla="*/ 1271 h 1344"/>
              <a:gd name="T50" fmla="*/ 3044 w 3282"/>
              <a:gd name="T51" fmla="*/ 1290 h 1344"/>
              <a:gd name="T52" fmla="*/ 3200 w 3282"/>
              <a:gd name="T53" fmla="*/ 1335 h 1344"/>
              <a:gd name="T54" fmla="*/ 3282 w 3282"/>
              <a:gd name="T55" fmla="*/ 1344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82" h="1344">
                <a:moveTo>
                  <a:pt x="0" y="0"/>
                </a:moveTo>
                <a:cubicBezTo>
                  <a:pt x="49" y="6"/>
                  <a:pt x="98" y="10"/>
                  <a:pt x="146" y="19"/>
                </a:cubicBezTo>
                <a:cubicBezTo>
                  <a:pt x="161" y="22"/>
                  <a:pt x="177" y="24"/>
                  <a:pt x="192" y="28"/>
                </a:cubicBezTo>
                <a:cubicBezTo>
                  <a:pt x="211" y="33"/>
                  <a:pt x="247" y="46"/>
                  <a:pt x="247" y="46"/>
                </a:cubicBezTo>
                <a:cubicBezTo>
                  <a:pt x="283" y="70"/>
                  <a:pt x="319" y="85"/>
                  <a:pt x="356" y="110"/>
                </a:cubicBezTo>
                <a:cubicBezTo>
                  <a:pt x="372" y="121"/>
                  <a:pt x="411" y="128"/>
                  <a:pt x="411" y="128"/>
                </a:cubicBezTo>
                <a:cubicBezTo>
                  <a:pt x="442" y="149"/>
                  <a:pt x="493" y="174"/>
                  <a:pt x="521" y="202"/>
                </a:cubicBezTo>
                <a:cubicBezTo>
                  <a:pt x="583" y="262"/>
                  <a:pt x="549" y="235"/>
                  <a:pt x="622" y="284"/>
                </a:cubicBezTo>
                <a:cubicBezTo>
                  <a:pt x="640" y="296"/>
                  <a:pt x="652" y="315"/>
                  <a:pt x="667" y="330"/>
                </a:cubicBezTo>
                <a:cubicBezTo>
                  <a:pt x="694" y="358"/>
                  <a:pt x="697" y="355"/>
                  <a:pt x="740" y="384"/>
                </a:cubicBezTo>
                <a:cubicBezTo>
                  <a:pt x="862" y="465"/>
                  <a:pt x="748" y="424"/>
                  <a:pt x="823" y="448"/>
                </a:cubicBezTo>
                <a:cubicBezTo>
                  <a:pt x="866" y="493"/>
                  <a:pt x="812" y="439"/>
                  <a:pt x="868" y="485"/>
                </a:cubicBezTo>
                <a:cubicBezTo>
                  <a:pt x="898" y="510"/>
                  <a:pt x="909" y="537"/>
                  <a:pt x="942" y="558"/>
                </a:cubicBezTo>
                <a:cubicBezTo>
                  <a:pt x="971" y="603"/>
                  <a:pt x="1019" y="634"/>
                  <a:pt x="1060" y="668"/>
                </a:cubicBezTo>
                <a:cubicBezTo>
                  <a:pt x="1123" y="720"/>
                  <a:pt x="1200" y="788"/>
                  <a:pt x="1280" y="814"/>
                </a:cubicBezTo>
                <a:cubicBezTo>
                  <a:pt x="1341" y="854"/>
                  <a:pt x="1267" y="810"/>
                  <a:pt x="1380" y="851"/>
                </a:cubicBezTo>
                <a:cubicBezTo>
                  <a:pt x="1413" y="863"/>
                  <a:pt x="1436" y="878"/>
                  <a:pt x="1472" y="887"/>
                </a:cubicBezTo>
                <a:cubicBezTo>
                  <a:pt x="1535" y="936"/>
                  <a:pt x="1570" y="909"/>
                  <a:pt x="1636" y="942"/>
                </a:cubicBezTo>
                <a:cubicBezTo>
                  <a:pt x="1728" y="988"/>
                  <a:pt x="1807" y="1011"/>
                  <a:pt x="1911" y="1024"/>
                </a:cubicBezTo>
                <a:cubicBezTo>
                  <a:pt x="1939" y="1034"/>
                  <a:pt x="1966" y="1051"/>
                  <a:pt x="1993" y="1061"/>
                </a:cubicBezTo>
                <a:cubicBezTo>
                  <a:pt x="2058" y="1084"/>
                  <a:pt x="2136" y="1099"/>
                  <a:pt x="2203" y="1107"/>
                </a:cubicBezTo>
                <a:cubicBezTo>
                  <a:pt x="2259" y="1125"/>
                  <a:pt x="2318" y="1152"/>
                  <a:pt x="2377" y="1162"/>
                </a:cubicBezTo>
                <a:cubicBezTo>
                  <a:pt x="2441" y="1173"/>
                  <a:pt x="2505" y="1182"/>
                  <a:pt x="2569" y="1198"/>
                </a:cubicBezTo>
                <a:cubicBezTo>
                  <a:pt x="2629" y="1213"/>
                  <a:pt x="2681" y="1227"/>
                  <a:pt x="2743" y="1235"/>
                </a:cubicBezTo>
                <a:cubicBezTo>
                  <a:pt x="2811" y="1252"/>
                  <a:pt x="2883" y="1262"/>
                  <a:pt x="2953" y="1271"/>
                </a:cubicBezTo>
                <a:cubicBezTo>
                  <a:pt x="3026" y="1295"/>
                  <a:pt x="2911" y="1259"/>
                  <a:pt x="3044" y="1290"/>
                </a:cubicBezTo>
                <a:cubicBezTo>
                  <a:pt x="3096" y="1302"/>
                  <a:pt x="3148" y="1322"/>
                  <a:pt x="3200" y="1335"/>
                </a:cubicBezTo>
                <a:cubicBezTo>
                  <a:pt x="3227" y="1342"/>
                  <a:pt x="3282" y="1344"/>
                  <a:pt x="3282" y="1344"/>
                </a:cubicBezTo>
              </a:path>
            </a:pathLst>
          </a:custGeom>
          <a:noFill/>
          <a:ln w="952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45" name="Freeform 13"/>
          <p:cNvSpPr>
            <a:spLocks/>
          </p:cNvSpPr>
          <p:nvPr/>
        </p:nvSpPr>
        <p:spPr bwMode="auto">
          <a:xfrm>
            <a:off x="2466975" y="3425825"/>
            <a:ext cx="5268913" cy="2306638"/>
          </a:xfrm>
          <a:custGeom>
            <a:avLst/>
            <a:gdLst>
              <a:gd name="T0" fmla="*/ 0 w 3319"/>
              <a:gd name="T1" fmla="*/ 1453 h 1453"/>
              <a:gd name="T2" fmla="*/ 595 w 3319"/>
              <a:gd name="T3" fmla="*/ 1426 h 1453"/>
              <a:gd name="T4" fmla="*/ 814 w 3319"/>
              <a:gd name="T5" fmla="*/ 1408 h 1453"/>
              <a:gd name="T6" fmla="*/ 979 w 3319"/>
              <a:gd name="T7" fmla="*/ 1380 h 1453"/>
              <a:gd name="T8" fmla="*/ 1171 w 3319"/>
              <a:gd name="T9" fmla="*/ 1325 h 1453"/>
              <a:gd name="T10" fmla="*/ 1207 w 3319"/>
              <a:gd name="T11" fmla="*/ 1307 h 1453"/>
              <a:gd name="T12" fmla="*/ 1262 w 3319"/>
              <a:gd name="T13" fmla="*/ 1289 h 1453"/>
              <a:gd name="T14" fmla="*/ 1289 w 3319"/>
              <a:gd name="T15" fmla="*/ 1280 h 1453"/>
              <a:gd name="T16" fmla="*/ 1344 w 3319"/>
              <a:gd name="T17" fmla="*/ 1252 h 1453"/>
              <a:gd name="T18" fmla="*/ 1472 w 3319"/>
              <a:gd name="T19" fmla="*/ 1143 h 1453"/>
              <a:gd name="T20" fmla="*/ 1555 w 3319"/>
              <a:gd name="T21" fmla="*/ 1088 h 1453"/>
              <a:gd name="T22" fmla="*/ 1628 w 3319"/>
              <a:gd name="T23" fmla="*/ 1024 h 1453"/>
              <a:gd name="T24" fmla="*/ 1756 w 3319"/>
              <a:gd name="T25" fmla="*/ 868 h 1453"/>
              <a:gd name="T26" fmla="*/ 1865 w 3319"/>
              <a:gd name="T27" fmla="*/ 749 h 1453"/>
              <a:gd name="T28" fmla="*/ 1911 w 3319"/>
              <a:gd name="T29" fmla="*/ 685 h 1453"/>
              <a:gd name="T30" fmla="*/ 2158 w 3319"/>
              <a:gd name="T31" fmla="*/ 493 h 1453"/>
              <a:gd name="T32" fmla="*/ 2368 w 3319"/>
              <a:gd name="T33" fmla="*/ 347 h 1453"/>
              <a:gd name="T34" fmla="*/ 2533 w 3319"/>
              <a:gd name="T35" fmla="*/ 237 h 1453"/>
              <a:gd name="T36" fmla="*/ 2579 w 3319"/>
              <a:gd name="T37" fmla="*/ 201 h 1453"/>
              <a:gd name="T38" fmla="*/ 2633 w 3319"/>
              <a:gd name="T39" fmla="*/ 183 h 1453"/>
              <a:gd name="T40" fmla="*/ 2798 w 3319"/>
              <a:gd name="T41" fmla="*/ 109 h 1453"/>
              <a:gd name="T42" fmla="*/ 3200 w 3319"/>
              <a:gd name="T43" fmla="*/ 18 h 1453"/>
              <a:gd name="T44" fmla="*/ 3264 w 3319"/>
              <a:gd name="T45" fmla="*/ 9 h 1453"/>
              <a:gd name="T46" fmla="*/ 3319 w 3319"/>
              <a:gd name="T47" fmla="*/ 0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19" h="1453">
                <a:moveTo>
                  <a:pt x="0" y="1453"/>
                </a:moveTo>
                <a:cubicBezTo>
                  <a:pt x="198" y="1434"/>
                  <a:pt x="397" y="1441"/>
                  <a:pt x="595" y="1426"/>
                </a:cubicBezTo>
                <a:cubicBezTo>
                  <a:pt x="668" y="1420"/>
                  <a:pt x="814" y="1408"/>
                  <a:pt x="814" y="1408"/>
                </a:cubicBezTo>
                <a:cubicBezTo>
                  <a:pt x="872" y="1394"/>
                  <a:pt x="917" y="1386"/>
                  <a:pt x="979" y="1380"/>
                </a:cubicBezTo>
                <a:cubicBezTo>
                  <a:pt x="1042" y="1359"/>
                  <a:pt x="1110" y="1349"/>
                  <a:pt x="1171" y="1325"/>
                </a:cubicBezTo>
                <a:cubicBezTo>
                  <a:pt x="1184" y="1320"/>
                  <a:pt x="1195" y="1312"/>
                  <a:pt x="1207" y="1307"/>
                </a:cubicBezTo>
                <a:cubicBezTo>
                  <a:pt x="1225" y="1300"/>
                  <a:pt x="1244" y="1295"/>
                  <a:pt x="1262" y="1289"/>
                </a:cubicBezTo>
                <a:cubicBezTo>
                  <a:pt x="1271" y="1286"/>
                  <a:pt x="1289" y="1280"/>
                  <a:pt x="1289" y="1280"/>
                </a:cubicBezTo>
                <a:cubicBezTo>
                  <a:pt x="1306" y="1268"/>
                  <a:pt x="1327" y="1264"/>
                  <a:pt x="1344" y="1252"/>
                </a:cubicBezTo>
                <a:cubicBezTo>
                  <a:pt x="1388" y="1219"/>
                  <a:pt x="1428" y="1177"/>
                  <a:pt x="1472" y="1143"/>
                </a:cubicBezTo>
                <a:cubicBezTo>
                  <a:pt x="1498" y="1123"/>
                  <a:pt x="1532" y="1112"/>
                  <a:pt x="1555" y="1088"/>
                </a:cubicBezTo>
                <a:cubicBezTo>
                  <a:pt x="1608" y="1034"/>
                  <a:pt x="1582" y="1054"/>
                  <a:pt x="1628" y="1024"/>
                </a:cubicBezTo>
                <a:cubicBezTo>
                  <a:pt x="1648" y="963"/>
                  <a:pt x="1712" y="912"/>
                  <a:pt x="1756" y="868"/>
                </a:cubicBezTo>
                <a:cubicBezTo>
                  <a:pt x="1793" y="831"/>
                  <a:pt x="1828" y="788"/>
                  <a:pt x="1865" y="749"/>
                </a:cubicBezTo>
                <a:cubicBezTo>
                  <a:pt x="1883" y="730"/>
                  <a:pt x="1892" y="703"/>
                  <a:pt x="1911" y="685"/>
                </a:cubicBezTo>
                <a:cubicBezTo>
                  <a:pt x="1986" y="612"/>
                  <a:pt x="2072" y="550"/>
                  <a:pt x="2158" y="493"/>
                </a:cubicBezTo>
                <a:cubicBezTo>
                  <a:pt x="2215" y="455"/>
                  <a:pt x="2304" y="368"/>
                  <a:pt x="2368" y="347"/>
                </a:cubicBezTo>
                <a:cubicBezTo>
                  <a:pt x="2417" y="301"/>
                  <a:pt x="2476" y="270"/>
                  <a:pt x="2533" y="237"/>
                </a:cubicBezTo>
                <a:cubicBezTo>
                  <a:pt x="2550" y="227"/>
                  <a:pt x="2562" y="210"/>
                  <a:pt x="2579" y="201"/>
                </a:cubicBezTo>
                <a:cubicBezTo>
                  <a:pt x="2596" y="193"/>
                  <a:pt x="2633" y="183"/>
                  <a:pt x="2633" y="183"/>
                </a:cubicBezTo>
                <a:cubicBezTo>
                  <a:pt x="2684" y="148"/>
                  <a:pt x="2744" y="137"/>
                  <a:pt x="2798" y="109"/>
                </a:cubicBezTo>
                <a:cubicBezTo>
                  <a:pt x="2924" y="44"/>
                  <a:pt x="3059" y="27"/>
                  <a:pt x="3200" y="18"/>
                </a:cubicBezTo>
                <a:cubicBezTo>
                  <a:pt x="3221" y="15"/>
                  <a:pt x="3243" y="12"/>
                  <a:pt x="3264" y="9"/>
                </a:cubicBezTo>
                <a:cubicBezTo>
                  <a:pt x="3282" y="6"/>
                  <a:pt x="3319" y="0"/>
                  <a:pt x="3319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46" name="Line 14"/>
          <p:cNvSpPr>
            <a:spLocks noChangeShapeType="1"/>
          </p:cNvSpPr>
          <p:nvPr/>
        </p:nvSpPr>
        <p:spPr bwMode="auto">
          <a:xfrm>
            <a:off x="5003800" y="5157788"/>
            <a:ext cx="0" cy="792162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47" name="Text Box 15"/>
          <p:cNvSpPr txBox="1">
            <a:spLocks noChangeArrowheads="1"/>
          </p:cNvSpPr>
          <p:nvPr/>
        </p:nvSpPr>
        <p:spPr bwMode="auto">
          <a:xfrm>
            <a:off x="3569739" y="5949950"/>
            <a:ext cx="210294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Порог</a:t>
            </a:r>
          </a:p>
          <a:p>
            <a:pPr algn="ctr"/>
            <a:r>
              <a:rPr lang="ru-RU" altLang="ru-RU" sz="2800" i="1" dirty="0"/>
              <a:t>совмещения</a:t>
            </a:r>
          </a:p>
        </p:txBody>
      </p:sp>
      <p:sp>
        <p:nvSpPr>
          <p:cNvPr id="428048" name="Text Box 16"/>
          <p:cNvSpPr txBox="1">
            <a:spLocks noChangeArrowheads="1"/>
          </p:cNvSpPr>
          <p:nvPr/>
        </p:nvSpPr>
        <p:spPr bwMode="auto">
          <a:xfrm>
            <a:off x="2195245" y="2727325"/>
            <a:ext cx="239289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Легальный</a:t>
            </a:r>
          </a:p>
          <a:p>
            <a:pPr algn="ctr"/>
            <a:r>
              <a:rPr lang="ru-RU" altLang="ru-RU" sz="2800" i="1" dirty="0"/>
              <a:t>пользователь</a:t>
            </a:r>
          </a:p>
        </p:txBody>
      </p:sp>
      <p:sp>
        <p:nvSpPr>
          <p:cNvPr id="428049" name="Text Box 17"/>
          <p:cNvSpPr txBox="1">
            <a:spLocks noChangeArrowheads="1"/>
          </p:cNvSpPr>
          <p:nvPr/>
        </p:nvSpPr>
        <p:spPr bwMode="auto">
          <a:xfrm>
            <a:off x="6804025" y="2852738"/>
            <a:ext cx="219765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Нарушитель</a:t>
            </a:r>
          </a:p>
        </p:txBody>
      </p:sp>
      <p:sp>
        <p:nvSpPr>
          <p:cNvPr id="428050" name="Line 18"/>
          <p:cNvSpPr>
            <a:spLocks noChangeShapeType="1"/>
          </p:cNvSpPr>
          <p:nvPr/>
        </p:nvSpPr>
        <p:spPr bwMode="auto">
          <a:xfrm flipV="1">
            <a:off x="2124075" y="5805488"/>
            <a:ext cx="15843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51" name="Text Box 19"/>
          <p:cNvSpPr txBox="1">
            <a:spLocks noChangeArrowheads="1"/>
          </p:cNvSpPr>
          <p:nvPr/>
        </p:nvSpPr>
        <p:spPr bwMode="auto">
          <a:xfrm>
            <a:off x="231775" y="6111875"/>
            <a:ext cx="33632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Ошибочные допуски</a:t>
            </a:r>
          </a:p>
        </p:txBody>
      </p:sp>
      <p:sp>
        <p:nvSpPr>
          <p:cNvPr id="428052" name="Line 20"/>
          <p:cNvSpPr>
            <a:spLocks noChangeShapeType="1"/>
          </p:cNvSpPr>
          <p:nvPr/>
        </p:nvSpPr>
        <p:spPr bwMode="auto">
          <a:xfrm flipH="1">
            <a:off x="5940425" y="5013325"/>
            <a:ext cx="360363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28053" name="Text Box 21"/>
          <p:cNvSpPr txBox="1">
            <a:spLocks noChangeArrowheads="1"/>
          </p:cNvSpPr>
          <p:nvPr/>
        </p:nvSpPr>
        <p:spPr bwMode="auto">
          <a:xfrm>
            <a:off x="5867400" y="4508500"/>
            <a:ext cx="31663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Ошибочные отказы</a:t>
            </a:r>
          </a:p>
        </p:txBody>
      </p:sp>
    </p:spTree>
    <p:extLst>
      <p:ext uri="{BB962C8B-B14F-4D97-AF65-F5344CB8AC3E}">
        <p14:creationId xmlns:p14="http://schemas.microsoft.com/office/powerpoint/2010/main" val="405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r>
              <a:rPr lang="ru-RU" altLang="ru-RU" sz="4000" dirty="0"/>
              <a:t>Настройка системы биометрической аутентификации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r>
              <a:rPr lang="ru-RU" altLang="ru-RU" dirty="0"/>
              <a:t>Необходимо достижения компромисса между уровнем безопасности и удобством использования.</a:t>
            </a:r>
          </a:p>
          <a:p>
            <a:r>
              <a:rPr lang="ru-RU" altLang="ru-RU" dirty="0"/>
              <a:t>Уменьшение порога допустимого отклонения от эталона снижает риск ошибочного допуска, но увеличивает риск ошибочного отказа.</a:t>
            </a:r>
          </a:p>
        </p:txBody>
      </p:sp>
    </p:spTree>
    <p:extLst>
      <p:ext uri="{BB962C8B-B14F-4D97-AF65-F5344CB8AC3E}">
        <p14:creationId xmlns:p14="http://schemas.microsoft.com/office/powerpoint/2010/main" val="225491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916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Проблемы биометрической аутентификации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altLang="ru-RU" dirty="0"/>
              <a:t>Риски ошибочного отказа и допуска (из-за неполного совпадения с эталоном).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Угроза атак воспроизведения (попыток представления копии характеристики):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3200" dirty="0"/>
              <a:t>использование внешнего записывающего устройства;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3200" dirty="0"/>
              <a:t>копирование двоичного представления характеристики.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dirty="0"/>
              <a:t>Угроза атак подделки считываемых данных.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Для защиты требуется усложнение и удорожание устройств считывания.</a:t>
            </a:r>
          </a:p>
          <a:p>
            <a:pPr marL="609600" indent="-609600">
              <a:lnSpc>
                <a:spcPct val="90000"/>
              </a:lnSpc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4634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712"/>
          </a:xfrm>
        </p:spPr>
        <p:txBody>
          <a:bodyPr>
            <a:normAutofit/>
          </a:bodyPr>
          <a:lstStyle/>
          <a:p>
            <a:r>
              <a:rPr lang="ru-RU" altLang="ru-RU" dirty="0"/>
              <a:t>Равная интенсивность ошибок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2637"/>
            <a:ext cx="8893175" cy="15128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Т.к. </a:t>
            </a:r>
            <a:r>
              <a:rPr lang="en-US" altLang="ru-RU" dirty="0"/>
              <a:t>FRR </a:t>
            </a:r>
            <a:r>
              <a:rPr lang="ru-RU" altLang="ru-RU" dirty="0"/>
              <a:t>и </a:t>
            </a:r>
            <a:r>
              <a:rPr lang="en-US" altLang="ru-RU" dirty="0"/>
              <a:t>FAR </a:t>
            </a:r>
            <a:r>
              <a:rPr lang="ru-RU" altLang="ru-RU" dirty="0"/>
              <a:t>зависят от порога, для объективной оценки точности биометрической системы используется коэффициент </a:t>
            </a:r>
            <a:r>
              <a:rPr lang="en-US" altLang="ru-RU" dirty="0" smtClean="0"/>
              <a:t>EER</a:t>
            </a:r>
            <a:r>
              <a:rPr lang="ru-RU" altLang="ru-RU" dirty="0"/>
              <a:t>.</a:t>
            </a:r>
          </a:p>
        </p:txBody>
      </p:sp>
      <p:sp>
        <p:nvSpPr>
          <p:cNvPr id="430085" name="Line 5"/>
          <p:cNvSpPr>
            <a:spLocks noChangeShapeType="1"/>
          </p:cNvSpPr>
          <p:nvPr/>
        </p:nvSpPr>
        <p:spPr bwMode="auto">
          <a:xfrm flipV="1">
            <a:off x="1619250" y="2349500"/>
            <a:ext cx="0" cy="2879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86" name="Line 6"/>
          <p:cNvSpPr>
            <a:spLocks noChangeShapeType="1"/>
          </p:cNvSpPr>
          <p:nvPr/>
        </p:nvSpPr>
        <p:spPr bwMode="auto">
          <a:xfrm>
            <a:off x="1619250" y="5229225"/>
            <a:ext cx="4176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87" name="Text Box 7"/>
          <p:cNvSpPr txBox="1">
            <a:spLocks noChangeArrowheads="1"/>
          </p:cNvSpPr>
          <p:nvPr/>
        </p:nvSpPr>
        <p:spPr bwMode="auto">
          <a:xfrm>
            <a:off x="519113" y="2295525"/>
            <a:ext cx="8108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dirty="0"/>
              <a:t>FAR</a:t>
            </a:r>
            <a:endParaRPr lang="ru-RU" altLang="ru-RU" sz="3200" dirty="0"/>
          </a:p>
        </p:txBody>
      </p:sp>
      <p:sp>
        <p:nvSpPr>
          <p:cNvPr id="430088" name="Text Box 8"/>
          <p:cNvSpPr txBox="1">
            <a:spLocks noChangeArrowheads="1"/>
          </p:cNvSpPr>
          <p:nvPr/>
        </p:nvSpPr>
        <p:spPr bwMode="auto">
          <a:xfrm>
            <a:off x="5919788" y="4959350"/>
            <a:ext cx="81945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dirty="0"/>
              <a:t>FRR</a:t>
            </a:r>
            <a:endParaRPr lang="ru-RU" altLang="ru-RU" sz="3200" dirty="0"/>
          </a:p>
        </p:txBody>
      </p:sp>
      <p:sp>
        <p:nvSpPr>
          <p:cNvPr id="430090" name="Freeform 10"/>
          <p:cNvSpPr>
            <a:spLocks/>
          </p:cNvSpPr>
          <p:nvPr/>
        </p:nvSpPr>
        <p:spPr bwMode="auto">
          <a:xfrm>
            <a:off x="1843088" y="2497138"/>
            <a:ext cx="3686175" cy="2235200"/>
          </a:xfrm>
          <a:custGeom>
            <a:avLst/>
            <a:gdLst>
              <a:gd name="T0" fmla="*/ 0 w 2322"/>
              <a:gd name="T1" fmla="*/ 0 h 1408"/>
              <a:gd name="T2" fmla="*/ 92 w 2322"/>
              <a:gd name="T3" fmla="*/ 128 h 1408"/>
              <a:gd name="T4" fmla="*/ 137 w 2322"/>
              <a:gd name="T5" fmla="*/ 237 h 1408"/>
              <a:gd name="T6" fmla="*/ 220 w 2322"/>
              <a:gd name="T7" fmla="*/ 365 h 1408"/>
              <a:gd name="T8" fmla="*/ 274 w 2322"/>
              <a:gd name="T9" fmla="*/ 448 h 1408"/>
              <a:gd name="T10" fmla="*/ 348 w 2322"/>
              <a:gd name="T11" fmla="*/ 530 h 1408"/>
              <a:gd name="T12" fmla="*/ 512 w 2322"/>
              <a:gd name="T13" fmla="*/ 731 h 1408"/>
              <a:gd name="T14" fmla="*/ 567 w 2322"/>
              <a:gd name="T15" fmla="*/ 813 h 1408"/>
              <a:gd name="T16" fmla="*/ 695 w 2322"/>
              <a:gd name="T17" fmla="*/ 960 h 1408"/>
              <a:gd name="T18" fmla="*/ 850 w 2322"/>
              <a:gd name="T19" fmla="*/ 1069 h 1408"/>
              <a:gd name="T20" fmla="*/ 905 w 2322"/>
              <a:gd name="T21" fmla="*/ 1088 h 1408"/>
              <a:gd name="T22" fmla="*/ 1152 w 2322"/>
              <a:gd name="T23" fmla="*/ 1197 h 1408"/>
              <a:gd name="T24" fmla="*/ 1399 w 2322"/>
              <a:gd name="T25" fmla="*/ 1270 h 1408"/>
              <a:gd name="T26" fmla="*/ 1993 w 2322"/>
              <a:gd name="T27" fmla="*/ 1380 h 1408"/>
              <a:gd name="T28" fmla="*/ 2322 w 2322"/>
              <a:gd name="T29" fmla="*/ 1408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2" h="1408">
                <a:moveTo>
                  <a:pt x="0" y="0"/>
                </a:moveTo>
                <a:cubicBezTo>
                  <a:pt x="30" y="43"/>
                  <a:pt x="55" y="91"/>
                  <a:pt x="92" y="128"/>
                </a:cubicBezTo>
                <a:cubicBezTo>
                  <a:pt x="106" y="170"/>
                  <a:pt x="113" y="201"/>
                  <a:pt x="137" y="237"/>
                </a:cubicBezTo>
                <a:cubicBezTo>
                  <a:pt x="154" y="289"/>
                  <a:pt x="189" y="324"/>
                  <a:pt x="220" y="365"/>
                </a:cubicBezTo>
                <a:cubicBezTo>
                  <a:pt x="240" y="391"/>
                  <a:pt x="250" y="425"/>
                  <a:pt x="274" y="448"/>
                </a:cubicBezTo>
                <a:cubicBezTo>
                  <a:pt x="299" y="472"/>
                  <a:pt x="327" y="502"/>
                  <a:pt x="348" y="530"/>
                </a:cubicBezTo>
                <a:cubicBezTo>
                  <a:pt x="401" y="600"/>
                  <a:pt x="449" y="668"/>
                  <a:pt x="512" y="731"/>
                </a:cubicBezTo>
                <a:cubicBezTo>
                  <a:pt x="513" y="732"/>
                  <a:pt x="557" y="798"/>
                  <a:pt x="567" y="813"/>
                </a:cubicBezTo>
                <a:cubicBezTo>
                  <a:pt x="601" y="864"/>
                  <a:pt x="646" y="922"/>
                  <a:pt x="695" y="960"/>
                </a:cubicBezTo>
                <a:cubicBezTo>
                  <a:pt x="740" y="995"/>
                  <a:pt x="798" y="1040"/>
                  <a:pt x="850" y="1069"/>
                </a:cubicBezTo>
                <a:cubicBezTo>
                  <a:pt x="867" y="1079"/>
                  <a:pt x="888" y="1079"/>
                  <a:pt x="905" y="1088"/>
                </a:cubicBezTo>
                <a:cubicBezTo>
                  <a:pt x="991" y="1136"/>
                  <a:pt x="1052" y="1181"/>
                  <a:pt x="1152" y="1197"/>
                </a:cubicBezTo>
                <a:cubicBezTo>
                  <a:pt x="1226" y="1247"/>
                  <a:pt x="1317" y="1241"/>
                  <a:pt x="1399" y="1270"/>
                </a:cubicBezTo>
                <a:cubicBezTo>
                  <a:pt x="1590" y="1337"/>
                  <a:pt x="1793" y="1360"/>
                  <a:pt x="1993" y="1380"/>
                </a:cubicBezTo>
                <a:cubicBezTo>
                  <a:pt x="2103" y="1391"/>
                  <a:pt x="2212" y="1408"/>
                  <a:pt x="2322" y="1408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91" name="Text Box 11"/>
          <p:cNvSpPr txBox="1">
            <a:spLocks noChangeArrowheads="1"/>
          </p:cNvSpPr>
          <p:nvPr/>
        </p:nvSpPr>
        <p:spPr bwMode="auto">
          <a:xfrm>
            <a:off x="5144469" y="2187802"/>
            <a:ext cx="396114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i="1" dirty="0"/>
              <a:t>Кривая рабочих</a:t>
            </a:r>
          </a:p>
          <a:p>
            <a:r>
              <a:rPr lang="ru-RU" altLang="ru-RU" sz="2800" i="1" dirty="0"/>
              <a:t>характеристик</a:t>
            </a:r>
          </a:p>
          <a:p>
            <a:r>
              <a:rPr lang="ru-RU" altLang="ru-RU" sz="2800" i="1" dirty="0"/>
              <a:t>приемника (</a:t>
            </a:r>
            <a:r>
              <a:rPr lang="en-US" altLang="ru-RU" sz="2800" i="1" dirty="0"/>
              <a:t>ROC-</a:t>
            </a:r>
            <a:r>
              <a:rPr lang="ru-RU" altLang="ru-RU" sz="2800" i="1" dirty="0"/>
              <a:t>кривая)</a:t>
            </a:r>
          </a:p>
        </p:txBody>
      </p:sp>
      <p:sp>
        <p:nvSpPr>
          <p:cNvPr id="430092" name="Line 12"/>
          <p:cNvSpPr>
            <a:spLocks noChangeShapeType="1"/>
          </p:cNvSpPr>
          <p:nvPr/>
        </p:nvSpPr>
        <p:spPr bwMode="auto">
          <a:xfrm>
            <a:off x="1619250" y="4005263"/>
            <a:ext cx="122396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93" name="Line 13"/>
          <p:cNvSpPr>
            <a:spLocks noChangeShapeType="1"/>
          </p:cNvSpPr>
          <p:nvPr/>
        </p:nvSpPr>
        <p:spPr bwMode="auto">
          <a:xfrm>
            <a:off x="2843213" y="4005263"/>
            <a:ext cx="0" cy="1223962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94" name="Text Box 14"/>
          <p:cNvSpPr txBox="1">
            <a:spLocks noChangeArrowheads="1"/>
          </p:cNvSpPr>
          <p:nvPr/>
        </p:nvSpPr>
        <p:spPr bwMode="auto">
          <a:xfrm>
            <a:off x="1835150" y="5229225"/>
            <a:ext cx="21939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2800" dirty="0"/>
              <a:t>FAR=FRR=EER</a:t>
            </a:r>
            <a:endParaRPr lang="ru-RU" altLang="ru-RU" sz="2800" dirty="0"/>
          </a:p>
        </p:txBody>
      </p:sp>
      <p:sp>
        <p:nvSpPr>
          <p:cNvPr id="430095" name="Line 15"/>
          <p:cNvSpPr>
            <a:spLocks noChangeShapeType="1"/>
          </p:cNvSpPr>
          <p:nvPr/>
        </p:nvSpPr>
        <p:spPr bwMode="auto">
          <a:xfrm flipV="1">
            <a:off x="3779838" y="3933825"/>
            <a:ext cx="1439862" cy="50323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96" name="Text Box 16"/>
          <p:cNvSpPr txBox="1">
            <a:spLocks noChangeArrowheads="1"/>
          </p:cNvSpPr>
          <p:nvPr/>
        </p:nvSpPr>
        <p:spPr bwMode="auto">
          <a:xfrm>
            <a:off x="4837565" y="3482043"/>
            <a:ext cx="43064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Меняется значение порога</a:t>
            </a:r>
          </a:p>
        </p:txBody>
      </p:sp>
      <p:sp>
        <p:nvSpPr>
          <p:cNvPr id="430097" name="Line 17"/>
          <p:cNvSpPr>
            <a:spLocks noChangeShapeType="1"/>
          </p:cNvSpPr>
          <p:nvPr/>
        </p:nvSpPr>
        <p:spPr bwMode="auto">
          <a:xfrm flipV="1">
            <a:off x="2051050" y="2708275"/>
            <a:ext cx="576263" cy="7921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098" name="Text Box 18"/>
          <p:cNvSpPr txBox="1">
            <a:spLocks noChangeArrowheads="1"/>
          </p:cNvSpPr>
          <p:nvPr/>
        </p:nvSpPr>
        <p:spPr bwMode="auto">
          <a:xfrm>
            <a:off x="2555875" y="2133600"/>
            <a:ext cx="25885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Судебная</a:t>
            </a:r>
          </a:p>
          <a:p>
            <a:r>
              <a:rPr lang="ru-RU" altLang="ru-RU" sz="2800" dirty="0"/>
              <a:t>идентификация</a:t>
            </a:r>
          </a:p>
        </p:txBody>
      </p:sp>
      <p:sp>
        <p:nvSpPr>
          <p:cNvPr id="430099" name="Line 19"/>
          <p:cNvSpPr>
            <a:spLocks noChangeShapeType="1"/>
          </p:cNvSpPr>
          <p:nvPr/>
        </p:nvSpPr>
        <p:spPr bwMode="auto">
          <a:xfrm flipV="1">
            <a:off x="4932363" y="4508500"/>
            <a:ext cx="1584325" cy="5048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00" name="Text Box 20"/>
          <p:cNvSpPr txBox="1">
            <a:spLocks noChangeArrowheads="1"/>
          </p:cNvSpPr>
          <p:nvPr/>
        </p:nvSpPr>
        <p:spPr bwMode="auto">
          <a:xfrm>
            <a:off x="6496050" y="4024313"/>
            <a:ext cx="266521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Строгая </a:t>
            </a:r>
          </a:p>
          <a:p>
            <a:r>
              <a:rPr lang="ru-RU" altLang="ru-RU" sz="2800"/>
              <a:t>аутентификация</a:t>
            </a:r>
          </a:p>
        </p:txBody>
      </p:sp>
      <p:sp>
        <p:nvSpPr>
          <p:cNvPr id="430101" name="Text Box 21"/>
          <p:cNvSpPr txBox="1">
            <a:spLocks noChangeArrowheads="1"/>
          </p:cNvSpPr>
          <p:nvPr/>
        </p:nvSpPr>
        <p:spPr bwMode="auto">
          <a:xfrm>
            <a:off x="20646" y="5730942"/>
            <a:ext cx="964270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Чем меньше </a:t>
            </a:r>
            <a:r>
              <a:rPr lang="en-US" altLang="ru-RU" sz="3200" dirty="0" smtClean="0"/>
              <a:t>EER</a:t>
            </a:r>
            <a:r>
              <a:rPr lang="en-US" altLang="ru-RU" sz="3200" dirty="0"/>
              <a:t>, </a:t>
            </a:r>
            <a:r>
              <a:rPr lang="ru-RU" altLang="ru-RU" sz="3200" dirty="0"/>
              <a:t>тем выше обеспечиваемый уровень</a:t>
            </a:r>
          </a:p>
          <a:p>
            <a:r>
              <a:rPr lang="ru-RU" altLang="ru-RU" sz="3200" dirty="0"/>
              <a:t>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9372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00213"/>
          </a:xfrm>
        </p:spPr>
        <p:txBody>
          <a:bodyPr/>
          <a:lstStyle/>
          <a:p>
            <a:r>
              <a:rPr lang="ru-RU" altLang="ru-RU" sz="4000"/>
              <a:t>Среднее пространство атаки для систем биометрической аутентификации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log</a:t>
            </a:r>
            <a:r>
              <a:rPr lang="en-US" altLang="ru-RU" baseline="-25000" dirty="0"/>
              <a:t>2</a:t>
            </a:r>
            <a:r>
              <a:rPr lang="en-US" altLang="ru-RU" dirty="0"/>
              <a:t>(1/(2*FAR))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Некоторые биометрические системы позволяют изменять значение порога и выбирать уровень безопасности, приемлемый для конкретной компьютерной системы.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Для </a:t>
            </a:r>
            <a:r>
              <a:rPr lang="en-US" altLang="ru-RU" dirty="0"/>
              <a:t>FAR=10</a:t>
            </a:r>
            <a:r>
              <a:rPr lang="en-US" altLang="ru-RU" baseline="30000" dirty="0"/>
              <a:t>-2</a:t>
            </a:r>
            <a:r>
              <a:rPr lang="en-US" altLang="ru-RU" dirty="0"/>
              <a:t>, 10</a:t>
            </a:r>
            <a:r>
              <a:rPr lang="en-US" altLang="ru-RU" baseline="30000" dirty="0"/>
              <a:t>-5</a:t>
            </a:r>
            <a:r>
              <a:rPr lang="en-US" altLang="ru-RU" dirty="0"/>
              <a:t>, 10</a:t>
            </a:r>
            <a:r>
              <a:rPr lang="en-US" altLang="ru-RU" baseline="30000" dirty="0"/>
              <a:t>-6</a:t>
            </a:r>
            <a:r>
              <a:rPr lang="en-US" altLang="ru-RU" dirty="0"/>
              <a:t> </a:t>
            </a:r>
            <a:r>
              <a:rPr lang="ru-RU" altLang="ru-RU" dirty="0"/>
              <a:t>имеем среднее пространство атаки 6, 16, 19 бит.</a:t>
            </a:r>
            <a:r>
              <a:rPr lang="en-US" altLang="ru-RU" dirty="0"/>
              <a:t> </a:t>
            </a:r>
            <a:r>
              <a:rPr lang="ru-RU" altLang="ru-RU" dirty="0"/>
              <a:t>Этого достаточно, т.к. возможны только попытки подбора в интерактивном режиме.</a:t>
            </a:r>
          </a:p>
        </p:txBody>
      </p:sp>
    </p:spTree>
    <p:extLst>
      <p:ext uri="{BB962C8B-B14F-4D97-AF65-F5344CB8AC3E}">
        <p14:creationId xmlns:p14="http://schemas.microsoft.com/office/powerpoint/2010/main" val="16571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628775"/>
          </a:xfrm>
        </p:spPr>
        <p:txBody>
          <a:bodyPr/>
          <a:lstStyle/>
          <a:p>
            <a:r>
              <a:rPr lang="ru-RU" altLang="ru-RU" sz="4000"/>
              <a:t>Использование криптографии в системах биометрической аутентификации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1079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Обеспечение секретности пересылаемой биометрической информации.</a:t>
            </a:r>
          </a:p>
        </p:txBody>
      </p:sp>
      <p:sp>
        <p:nvSpPr>
          <p:cNvPr id="432132" name="Text Box 4"/>
          <p:cNvSpPr txBox="1">
            <a:spLocks noChangeArrowheads="1"/>
          </p:cNvSpPr>
          <p:nvPr/>
        </p:nvSpPr>
        <p:spPr bwMode="auto">
          <a:xfrm>
            <a:off x="323850" y="3213100"/>
            <a:ext cx="739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1980" y="3087688"/>
            <a:ext cx="270272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Биометрическая</a:t>
            </a:r>
          </a:p>
          <a:p>
            <a:pPr algn="ctr"/>
            <a:r>
              <a:rPr lang="ru-RU" altLang="ru-RU" sz="2800" dirty="0"/>
              <a:t>подпись</a:t>
            </a:r>
          </a:p>
        </p:txBody>
      </p:sp>
      <p:sp>
        <p:nvSpPr>
          <p:cNvPr id="432134" name="Rectangle 6"/>
          <p:cNvSpPr>
            <a:spLocks noChangeArrowheads="1"/>
          </p:cNvSpPr>
          <p:nvPr/>
        </p:nvSpPr>
        <p:spPr bwMode="auto">
          <a:xfrm>
            <a:off x="3059113" y="3141663"/>
            <a:ext cx="2233612" cy="223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32136" name="Text Box 8"/>
          <p:cNvSpPr txBox="1">
            <a:spLocks noChangeArrowheads="1"/>
          </p:cNvSpPr>
          <p:nvPr/>
        </p:nvSpPr>
        <p:spPr bwMode="auto">
          <a:xfrm>
            <a:off x="3132138" y="3213100"/>
            <a:ext cx="21996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Шифрование</a:t>
            </a:r>
          </a:p>
        </p:txBody>
      </p:sp>
      <p:sp>
        <p:nvSpPr>
          <p:cNvPr id="432137" name="Text Box 9"/>
          <p:cNvSpPr txBox="1">
            <a:spLocks noChangeArrowheads="1"/>
          </p:cNvSpPr>
          <p:nvPr/>
        </p:nvSpPr>
        <p:spPr bwMode="auto">
          <a:xfrm>
            <a:off x="3452572" y="4221163"/>
            <a:ext cx="14943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Базовый</a:t>
            </a:r>
          </a:p>
          <a:p>
            <a:pPr algn="ctr"/>
            <a:r>
              <a:rPr lang="ru-RU" altLang="ru-RU" sz="2800" dirty="0"/>
              <a:t>секрет</a:t>
            </a:r>
          </a:p>
        </p:txBody>
      </p:sp>
      <p:sp>
        <p:nvSpPr>
          <p:cNvPr id="432138" name="Line 10"/>
          <p:cNvSpPr>
            <a:spLocks noChangeShapeType="1"/>
          </p:cNvSpPr>
          <p:nvPr/>
        </p:nvSpPr>
        <p:spPr bwMode="auto">
          <a:xfrm>
            <a:off x="2627313" y="3429000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39" name="Line 11"/>
          <p:cNvSpPr>
            <a:spLocks noChangeShapeType="1"/>
          </p:cNvSpPr>
          <p:nvPr/>
        </p:nvSpPr>
        <p:spPr bwMode="auto">
          <a:xfrm flipV="1">
            <a:off x="4140200" y="36449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40" name="Line 12"/>
          <p:cNvSpPr>
            <a:spLocks noChangeShapeType="1"/>
          </p:cNvSpPr>
          <p:nvPr/>
        </p:nvSpPr>
        <p:spPr bwMode="auto">
          <a:xfrm flipV="1">
            <a:off x="5219700" y="3500438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41" name="Text Box 13"/>
          <p:cNvSpPr txBox="1">
            <a:spLocks noChangeArrowheads="1"/>
          </p:cNvSpPr>
          <p:nvPr/>
        </p:nvSpPr>
        <p:spPr bwMode="auto">
          <a:xfrm>
            <a:off x="5992813" y="3232150"/>
            <a:ext cx="23553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Открытая сеть</a:t>
            </a:r>
          </a:p>
        </p:txBody>
      </p:sp>
      <p:sp>
        <p:nvSpPr>
          <p:cNvPr id="432142" name="Line 14"/>
          <p:cNvSpPr>
            <a:spLocks noChangeShapeType="1"/>
          </p:cNvSpPr>
          <p:nvPr/>
        </p:nvSpPr>
        <p:spPr bwMode="auto">
          <a:xfrm>
            <a:off x="6588125" y="36449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43" name="Rectangle 15"/>
          <p:cNvSpPr>
            <a:spLocks noChangeArrowheads="1"/>
          </p:cNvSpPr>
          <p:nvPr/>
        </p:nvSpPr>
        <p:spPr bwMode="auto">
          <a:xfrm>
            <a:off x="6156325" y="4365625"/>
            <a:ext cx="2736850" cy="2303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32145" name="Text Box 17"/>
          <p:cNvSpPr txBox="1">
            <a:spLocks noChangeArrowheads="1"/>
          </p:cNvSpPr>
          <p:nvPr/>
        </p:nvSpPr>
        <p:spPr bwMode="auto">
          <a:xfrm>
            <a:off x="6300788" y="45085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 sz="2400"/>
          </a:p>
        </p:txBody>
      </p:sp>
      <p:sp>
        <p:nvSpPr>
          <p:cNvPr id="432146" name="Text Box 18"/>
          <p:cNvSpPr txBox="1">
            <a:spLocks noChangeArrowheads="1"/>
          </p:cNvSpPr>
          <p:nvPr/>
        </p:nvSpPr>
        <p:spPr bwMode="auto">
          <a:xfrm>
            <a:off x="6227443" y="4383088"/>
            <a:ext cx="265970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Расшифрование</a:t>
            </a:r>
          </a:p>
          <a:p>
            <a:pPr algn="ctr"/>
            <a:r>
              <a:rPr lang="ru-RU" altLang="ru-RU" sz="2800" dirty="0"/>
              <a:t>и проверка</a:t>
            </a:r>
          </a:p>
        </p:txBody>
      </p:sp>
      <p:sp>
        <p:nvSpPr>
          <p:cNvPr id="432147" name="Text Box 19"/>
          <p:cNvSpPr txBox="1">
            <a:spLocks noChangeArrowheads="1"/>
          </p:cNvSpPr>
          <p:nvPr/>
        </p:nvSpPr>
        <p:spPr bwMode="auto">
          <a:xfrm>
            <a:off x="7308850" y="55895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432148" name="Text Box 20"/>
          <p:cNvSpPr txBox="1">
            <a:spLocks noChangeArrowheads="1"/>
          </p:cNvSpPr>
          <p:nvPr/>
        </p:nvSpPr>
        <p:spPr bwMode="auto">
          <a:xfrm>
            <a:off x="7319722" y="5535613"/>
            <a:ext cx="14943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dirty="0"/>
              <a:t>Базовый</a:t>
            </a:r>
          </a:p>
          <a:p>
            <a:pPr algn="ctr"/>
            <a:r>
              <a:rPr lang="ru-RU" altLang="ru-RU" sz="2800" dirty="0"/>
              <a:t>секрет</a:t>
            </a:r>
          </a:p>
        </p:txBody>
      </p:sp>
      <p:sp>
        <p:nvSpPr>
          <p:cNvPr id="432149" name="Line 21"/>
          <p:cNvSpPr>
            <a:spLocks noChangeShapeType="1"/>
          </p:cNvSpPr>
          <p:nvPr/>
        </p:nvSpPr>
        <p:spPr bwMode="auto">
          <a:xfrm flipV="1">
            <a:off x="8459788" y="4797425"/>
            <a:ext cx="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50" name="Text Box 22"/>
          <p:cNvSpPr txBox="1">
            <a:spLocks noChangeArrowheads="1"/>
          </p:cNvSpPr>
          <p:nvPr/>
        </p:nvSpPr>
        <p:spPr bwMode="auto">
          <a:xfrm>
            <a:off x="6156325" y="5589588"/>
            <a:ext cx="12570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Эталон</a:t>
            </a:r>
          </a:p>
        </p:txBody>
      </p:sp>
      <p:sp>
        <p:nvSpPr>
          <p:cNvPr id="432151" name="Line 23"/>
          <p:cNvSpPr>
            <a:spLocks noChangeShapeType="1"/>
          </p:cNvSpPr>
          <p:nvPr/>
        </p:nvSpPr>
        <p:spPr bwMode="auto">
          <a:xfrm flipV="1">
            <a:off x="6804025" y="5157788"/>
            <a:ext cx="576263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52" name="Text Box 24"/>
          <p:cNvSpPr txBox="1">
            <a:spLocks noChangeArrowheads="1"/>
          </p:cNvSpPr>
          <p:nvPr/>
        </p:nvSpPr>
        <p:spPr bwMode="auto">
          <a:xfrm>
            <a:off x="7235825" y="3716338"/>
            <a:ext cx="16307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 dirty="0"/>
              <a:t>Результат</a:t>
            </a:r>
          </a:p>
        </p:txBody>
      </p:sp>
      <p:sp>
        <p:nvSpPr>
          <p:cNvPr id="432153" name="Line 25"/>
          <p:cNvSpPr>
            <a:spLocks noChangeShapeType="1"/>
          </p:cNvSpPr>
          <p:nvPr/>
        </p:nvSpPr>
        <p:spPr bwMode="auto">
          <a:xfrm flipV="1">
            <a:off x="7164388" y="36449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54" name="Text Box 26"/>
          <p:cNvSpPr txBox="1">
            <a:spLocks noChangeArrowheads="1"/>
          </p:cNvSpPr>
          <p:nvPr/>
        </p:nvSpPr>
        <p:spPr bwMode="auto">
          <a:xfrm>
            <a:off x="450696" y="4240213"/>
            <a:ext cx="234981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i="1" dirty="0"/>
              <a:t>Защищенный </a:t>
            </a:r>
          </a:p>
          <a:p>
            <a:pPr algn="ctr"/>
            <a:r>
              <a:rPr lang="ru-RU" altLang="ru-RU" sz="2800" i="1" dirty="0"/>
              <a:t>периметр</a:t>
            </a:r>
          </a:p>
          <a:p>
            <a:pPr algn="ctr"/>
            <a:r>
              <a:rPr lang="ru-RU" altLang="ru-RU" sz="2800" i="1" dirty="0"/>
              <a:t>(корпус,</a:t>
            </a:r>
          </a:p>
          <a:p>
            <a:pPr algn="ctr"/>
            <a:r>
              <a:rPr lang="ru-RU" altLang="ru-RU" sz="2800" i="1" dirty="0"/>
              <a:t>офис)</a:t>
            </a:r>
          </a:p>
        </p:txBody>
      </p:sp>
      <p:sp>
        <p:nvSpPr>
          <p:cNvPr id="432155" name="Line 27"/>
          <p:cNvSpPr>
            <a:spLocks noChangeShapeType="1"/>
          </p:cNvSpPr>
          <p:nvPr/>
        </p:nvSpPr>
        <p:spPr bwMode="auto">
          <a:xfrm>
            <a:off x="2555875" y="4868863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2156" name="Text Box 28"/>
          <p:cNvSpPr txBox="1">
            <a:spLocks noChangeArrowheads="1"/>
          </p:cNvSpPr>
          <p:nvPr/>
        </p:nvSpPr>
        <p:spPr bwMode="auto">
          <a:xfrm>
            <a:off x="3697288" y="5516563"/>
            <a:ext cx="21288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400" i="1"/>
              <a:t>Защищенный</a:t>
            </a:r>
          </a:p>
          <a:p>
            <a:pPr algn="ctr"/>
            <a:r>
              <a:rPr lang="ru-RU" altLang="ru-RU" sz="2400" i="1"/>
              <a:t>периметр</a:t>
            </a:r>
          </a:p>
        </p:txBody>
      </p:sp>
      <p:sp>
        <p:nvSpPr>
          <p:cNvPr id="432157" name="Line 29"/>
          <p:cNvSpPr>
            <a:spLocks noChangeShapeType="1"/>
          </p:cNvSpPr>
          <p:nvPr/>
        </p:nvSpPr>
        <p:spPr bwMode="auto">
          <a:xfrm>
            <a:off x="5651500" y="6165850"/>
            <a:ext cx="50482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49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r>
              <a:rPr lang="ru-RU" altLang="ru-RU" sz="3200" dirty="0"/>
              <a:t>Предотвращение угрозы перехвата эталона, построения подходящей подписи и ее отправки системе аутентификации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Обеспечение аутентичности биометрической характеристики: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 устройство считывания добавляется базовый секрет;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этот секрет используется совместно с хеш-функцией для получения кода аутентификации (</a:t>
            </a:r>
            <a:r>
              <a:rPr lang="ru-RU" altLang="ru-RU" dirty="0" err="1"/>
              <a:t>хешируются</a:t>
            </a:r>
            <a:r>
              <a:rPr lang="ru-RU" altLang="ru-RU" dirty="0"/>
              <a:t> биометрическая подпись, базовый секрет, идентификатор отправителя, отметка времени и/или случайный запрос).</a:t>
            </a:r>
          </a:p>
        </p:txBody>
      </p:sp>
    </p:spTree>
    <p:extLst>
      <p:ext uri="{BB962C8B-B14F-4D97-AF65-F5344CB8AC3E}">
        <p14:creationId xmlns:p14="http://schemas.microsoft.com/office/powerpoint/2010/main" val="340540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Использование криптографии в биометрических системах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Необходимость управления базовыми секретами снижает ценность биометрии в сетевых системах аутентификации.</a:t>
            </a:r>
          </a:p>
          <a:p>
            <a:r>
              <a:rPr lang="ru-RU" altLang="ru-RU" dirty="0"/>
              <a:t>Это вполне приемлемо в системах определения уникальности (например, в протоколах голосования).</a:t>
            </a:r>
          </a:p>
        </p:txBody>
      </p:sp>
    </p:spTree>
    <p:extLst>
      <p:ext uri="{BB962C8B-B14F-4D97-AF65-F5344CB8AC3E}">
        <p14:creationId xmlns:p14="http://schemas.microsoft.com/office/powerpoint/2010/main" val="240756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Обеспечение секретности биометрических данных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964613" cy="5589587"/>
          </a:xfrm>
        </p:spPr>
        <p:txBody>
          <a:bodyPr/>
          <a:lstStyle/>
          <a:p>
            <a:pPr marL="609600" indent="-609600"/>
            <a:r>
              <a:rPr lang="ru-RU" altLang="ru-RU" dirty="0"/>
              <a:t>Шифрование.</a:t>
            </a:r>
          </a:p>
          <a:p>
            <a:pPr marL="609600" indent="-609600"/>
            <a:r>
              <a:rPr lang="ru-RU" altLang="ru-RU" dirty="0"/>
              <a:t>Разграничение доступа.</a:t>
            </a:r>
          </a:p>
          <a:p>
            <a:pPr marL="609600" indent="-609600"/>
            <a:r>
              <a:rPr lang="ru-RU" altLang="ru-RU" dirty="0"/>
              <a:t>Передача биометрической системы под контроль консорциума заинтересованных сторон, ответственного за защиту тайны частной жизни пользователей</a:t>
            </a:r>
            <a:r>
              <a:rPr lang="ru-RU" altLang="ru-RU"/>
              <a:t>, </a:t>
            </a:r>
            <a:r>
              <a:rPr lang="ru-RU" altLang="ru-RU" smtClean="0"/>
              <a:t>обеспечение надежности </a:t>
            </a:r>
            <a:r>
              <a:rPr lang="ru-RU" altLang="ru-RU" dirty="0"/>
              <a:t>и эффективности работы системы (на основе принципов разделения полномочий и коллегиальности).</a:t>
            </a:r>
          </a:p>
        </p:txBody>
      </p:sp>
    </p:spTree>
    <p:extLst>
      <p:ext uri="{BB962C8B-B14F-4D97-AF65-F5344CB8AC3E}">
        <p14:creationId xmlns:p14="http://schemas.microsoft.com/office/powerpoint/2010/main" val="17705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Применение биометрии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Аутентификация (в системах локальной аутентификации или в сочетании со случайными базовыми секретами при удаленном доступе).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Идентификация (поиск конкретного лица по измеренной характеристике).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Определение уникальности (проверка присутствия проверяемого лица в базе данных получателей пособий, избирателей и т.п.).</a:t>
            </a:r>
          </a:p>
        </p:txBody>
      </p:sp>
    </p:spTree>
    <p:extLst>
      <p:ext uri="{BB962C8B-B14F-4D97-AF65-F5344CB8AC3E}">
        <p14:creationId xmlns:p14="http://schemas.microsoft.com/office/powerpoint/2010/main" val="92836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ru-RU" altLang="ru-RU" sz="4000" dirty="0"/>
              <a:t>Биометрические характеристики</a:t>
            </a:r>
          </a:p>
        </p:txBody>
      </p:sp>
      <p:sp>
        <p:nvSpPr>
          <p:cNvPr id="4044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981075"/>
            <a:ext cx="3203848" cy="4752975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Физические </a:t>
            </a:r>
            <a:r>
              <a:rPr lang="ru-RU" altLang="ru-RU" sz="3200" dirty="0" err="1" smtClean="0"/>
              <a:t>характеристи-ки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человека (статические).</a:t>
            </a:r>
          </a:p>
          <a:p>
            <a:endParaRPr lang="ru-RU" altLang="ru-RU" sz="3200" dirty="0" smtClean="0"/>
          </a:p>
          <a:p>
            <a:r>
              <a:rPr lang="ru-RU" altLang="ru-RU" sz="3200" dirty="0" smtClean="0"/>
              <a:t>Поведенческие </a:t>
            </a:r>
            <a:r>
              <a:rPr lang="ru-RU" altLang="ru-RU" sz="3200" dirty="0" err="1" smtClean="0"/>
              <a:t>характеристи-ки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(</a:t>
            </a:r>
            <a:r>
              <a:rPr lang="ru-RU" altLang="ru-RU" sz="3200" dirty="0" err="1" smtClean="0"/>
              <a:t>динамичес</a:t>
            </a:r>
            <a:r>
              <a:rPr lang="ru-RU" altLang="ru-RU" sz="3200" dirty="0" smtClean="0"/>
              <a:t>-кие</a:t>
            </a:r>
            <a:r>
              <a:rPr lang="ru-RU" altLang="ru-RU" sz="3200" dirty="0"/>
              <a:t>).</a:t>
            </a:r>
          </a:p>
        </p:txBody>
      </p:sp>
      <p:sp>
        <p:nvSpPr>
          <p:cNvPr id="4044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131840" y="908050"/>
            <a:ext cx="6012160" cy="4968875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Максимальная </a:t>
            </a:r>
            <a:r>
              <a:rPr lang="ru-RU" altLang="ru-RU" sz="3200" dirty="0" smtClean="0"/>
              <a:t>уникальность, </a:t>
            </a:r>
            <a:r>
              <a:rPr lang="ru-RU" altLang="ru-RU" sz="3200" dirty="0"/>
              <a:t>постоянство в течение длительного периода, отсутствие воздействия состояния человека или косметики.</a:t>
            </a:r>
          </a:p>
          <a:p>
            <a:r>
              <a:rPr lang="ru-RU" altLang="ru-RU" sz="3200" dirty="0" smtClean="0"/>
              <a:t>Не </a:t>
            </a:r>
            <a:r>
              <a:rPr lang="ru-RU" altLang="ru-RU" sz="3200" dirty="0"/>
              <a:t>требуется измерение одного и того же параметра для снижения риска воспроизведения.</a:t>
            </a:r>
          </a:p>
          <a:p>
            <a:endParaRPr lang="ru-RU" altLang="ru-RU" sz="3200" dirty="0"/>
          </a:p>
        </p:txBody>
      </p:sp>
      <p:sp>
        <p:nvSpPr>
          <p:cNvPr id="404487" name="Text Box 7"/>
          <p:cNvSpPr txBox="1">
            <a:spLocks noChangeArrowheads="1"/>
          </p:cNvSpPr>
          <p:nvPr/>
        </p:nvSpPr>
        <p:spPr bwMode="auto">
          <a:xfrm>
            <a:off x="395288" y="5897563"/>
            <a:ext cx="146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404488" name="Text Box 8"/>
          <p:cNvSpPr txBox="1">
            <a:spLocks noChangeArrowheads="1"/>
          </p:cNvSpPr>
          <p:nvPr/>
        </p:nvSpPr>
        <p:spPr bwMode="auto">
          <a:xfrm>
            <a:off x="0" y="5805488"/>
            <a:ext cx="88931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dirty="0"/>
              <a:t>Возможно нарушение конфиденциальности </a:t>
            </a:r>
          </a:p>
          <a:p>
            <a:r>
              <a:rPr lang="ru-RU" altLang="ru-RU" sz="3200" dirty="0"/>
              <a:t>частной жизни..</a:t>
            </a:r>
          </a:p>
        </p:txBody>
      </p:sp>
    </p:spTree>
    <p:extLst>
      <p:ext uri="{BB962C8B-B14F-4D97-AF65-F5344CB8AC3E}">
        <p14:creationId xmlns:p14="http://schemas.microsoft.com/office/powerpoint/2010/main" val="36063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по отпечаткам пальцев</a:t>
            </a:r>
          </a:p>
        </p:txBody>
      </p:sp>
      <p:pic>
        <p:nvPicPr>
          <p:cNvPr id="406536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700213"/>
            <a:ext cx="1905000" cy="2333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6534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484313"/>
            <a:ext cx="2857500" cy="2019300"/>
          </a:xfrm>
          <a:ln/>
        </p:spPr>
      </p:pic>
      <p:sp>
        <p:nvSpPr>
          <p:cNvPr id="406535" name="Text Box 7"/>
          <p:cNvSpPr txBox="1">
            <a:spLocks noChangeArrowheads="1"/>
          </p:cNvSpPr>
          <p:nvPr/>
        </p:nvSpPr>
        <p:spPr bwMode="auto">
          <a:xfrm>
            <a:off x="323850" y="3500438"/>
            <a:ext cx="36587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Мышь со сканером </a:t>
            </a:r>
          </a:p>
        </p:txBody>
      </p:sp>
      <p:sp>
        <p:nvSpPr>
          <p:cNvPr id="406538" name="Text Box 10"/>
          <p:cNvSpPr txBox="1">
            <a:spLocks noChangeArrowheads="1"/>
          </p:cNvSpPr>
          <p:nvPr/>
        </p:nvSpPr>
        <p:spPr bwMode="auto">
          <a:xfrm>
            <a:off x="3295539" y="4528127"/>
            <a:ext cx="584846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/>
              <a:t>Папиллярные узоры уникальны </a:t>
            </a:r>
          </a:p>
        </p:txBody>
      </p:sp>
      <p:pic>
        <p:nvPicPr>
          <p:cNvPr id="406539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4221163"/>
            <a:ext cx="2857500" cy="1752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6541" name="Text Box 13"/>
          <p:cNvSpPr txBox="1">
            <a:spLocks noChangeArrowheads="1"/>
          </p:cNvSpPr>
          <p:nvPr/>
        </p:nvSpPr>
        <p:spPr bwMode="auto">
          <a:xfrm>
            <a:off x="250825" y="6092825"/>
            <a:ext cx="39482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Ноутбук со сканером </a:t>
            </a:r>
          </a:p>
        </p:txBody>
      </p:sp>
    </p:spTree>
    <p:extLst>
      <p:ext uri="{BB962C8B-B14F-4D97-AF65-F5344CB8AC3E}">
        <p14:creationId xmlns:p14="http://schemas.microsoft.com/office/powerpoint/2010/main" val="34031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Силиконовый и оптический сканеры отпечатков пальцев</a:t>
            </a:r>
          </a:p>
        </p:txBody>
      </p:sp>
      <p:pic>
        <p:nvPicPr>
          <p:cNvPr id="4464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3889375" cy="370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64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341438"/>
            <a:ext cx="3744913" cy="363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6471" name="Text Box 7"/>
          <p:cNvSpPr txBox="1">
            <a:spLocks noChangeArrowheads="1"/>
          </p:cNvSpPr>
          <p:nvPr/>
        </p:nvSpPr>
        <p:spPr bwMode="auto">
          <a:xfrm>
            <a:off x="755576" y="5300663"/>
            <a:ext cx="741682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dirty="0"/>
              <a:t>Поддержка </a:t>
            </a:r>
            <a:r>
              <a:rPr lang="en-US" altLang="ru-RU" sz="3200" dirty="0"/>
              <a:t>PIN-</a:t>
            </a:r>
            <a:r>
              <a:rPr lang="ru-RU" altLang="ru-RU" sz="3200" dirty="0"/>
              <a:t>кодов и смарт-карт </a:t>
            </a:r>
          </a:p>
          <a:p>
            <a:r>
              <a:rPr lang="ru-RU" altLang="ru-RU" sz="3200" dirty="0"/>
              <a:t>для многофакторной аутентификации.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34053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по геометрической форме руки</a:t>
            </a:r>
          </a:p>
        </p:txBody>
      </p:sp>
      <p:pic>
        <p:nvPicPr>
          <p:cNvPr id="40858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88229" y="1772816"/>
            <a:ext cx="3412521" cy="359452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8582" name="Text Box 6"/>
          <p:cNvSpPr txBox="1">
            <a:spLocks noChangeArrowheads="1"/>
          </p:cNvSpPr>
          <p:nvPr/>
        </p:nvSpPr>
        <p:spPr bwMode="auto">
          <a:xfrm>
            <a:off x="611560" y="5581940"/>
            <a:ext cx="83001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dirty="0"/>
              <a:t>Камера и несколько подсвечивающих диодов </a:t>
            </a:r>
          </a:p>
        </p:txBody>
      </p:sp>
    </p:spTree>
    <p:extLst>
      <p:ext uri="{BB962C8B-B14F-4D97-AF65-F5344CB8AC3E}">
        <p14:creationId xmlns:p14="http://schemas.microsoft.com/office/powerpoint/2010/main" val="15352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Аутентификация по радужной оболочке глаза</a:t>
            </a:r>
          </a:p>
        </p:txBody>
      </p:sp>
      <p:sp>
        <p:nvSpPr>
          <p:cNvPr id="410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80729"/>
            <a:ext cx="9144000" cy="587727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Преимущества сканирования радужной оболочки:</a:t>
            </a:r>
          </a:p>
          <a:p>
            <a:r>
              <a:rPr lang="ru-RU" altLang="ru-RU" dirty="0"/>
              <a:t>образец пятен на радужной оболочке находится на поверхности глаза, и его видеоизображение может быть отснято на расстоянии метра;</a:t>
            </a:r>
          </a:p>
          <a:p>
            <a:r>
              <a:rPr lang="ru-RU" altLang="ru-RU" dirty="0"/>
              <a:t>сканирование возможно и у людей с ослабленным зрением, но неповрежденной радужной оболочкой;</a:t>
            </a:r>
          </a:p>
          <a:p>
            <a:r>
              <a:rPr lang="ru-RU" altLang="ru-RU" dirty="0"/>
              <a:t>катаракта — повреждение хрусталика глаза, который находится позади радужной оболочки, также не влияет на процесс сканирования радужной оболочки.</a:t>
            </a:r>
          </a:p>
        </p:txBody>
      </p:sp>
    </p:spTree>
    <p:extLst>
      <p:ext uri="{BB962C8B-B14F-4D97-AF65-F5344CB8AC3E}">
        <p14:creationId xmlns:p14="http://schemas.microsoft.com/office/powerpoint/2010/main" val="26198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1127</Words>
  <Application>Microsoft Office PowerPoint</Application>
  <PresentationFormat>Экран (4:3)</PresentationFormat>
  <Paragraphs>157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Лекция 5. Биометрическая аутентификация</vt:lpstr>
      <vt:lpstr>Компоненты систем биометрической аутентификации</vt:lpstr>
      <vt:lpstr>Проблемы биометрической аутентификации</vt:lpstr>
      <vt:lpstr>Применение биометрии</vt:lpstr>
      <vt:lpstr>Биометрические характеристики</vt:lpstr>
      <vt:lpstr>Аутентификация по отпечаткам пальцев</vt:lpstr>
      <vt:lpstr>Силиконовый и оптический сканеры отпечатков пальцев</vt:lpstr>
      <vt:lpstr>Аутентификация по геометрической форме руки</vt:lpstr>
      <vt:lpstr>Аутентификация по радужной оболочке глаза</vt:lpstr>
      <vt:lpstr>Сканер радужной оболочки глаза</vt:lpstr>
      <vt:lpstr>Считыватель радужной оболочки глаза</vt:lpstr>
      <vt:lpstr>Система распознавания по радужной оболочке глаза </vt:lpstr>
      <vt:lpstr>Аутентификация по сетчатке глаза</vt:lpstr>
      <vt:lpstr>Портативный сканер сетчатки глаза </vt:lpstr>
      <vt:lpstr>Аутентификация по форме лица</vt:lpstr>
      <vt:lpstr>3D-сканер лица</vt:lpstr>
      <vt:lpstr>Мобильный телефон с камерой для аутентификации по лицу</vt:lpstr>
      <vt:lpstr>Универсальный комплекс аутентификации</vt:lpstr>
      <vt:lpstr>Другие статические биометрические характеристики</vt:lpstr>
      <vt:lpstr>Термограмма лица, шеи и передней поверхности груди </vt:lpstr>
      <vt:lpstr>Динамические биометрические характеристики</vt:lpstr>
      <vt:lpstr>Порядок биометрической аутентификации</vt:lpstr>
      <vt:lpstr>Порядок биометрической аутентификации</vt:lpstr>
      <vt:lpstr>Порядок биометрической аутентификации</vt:lpstr>
      <vt:lpstr>Особенности биометрической идентификации и проверки уникальности</vt:lpstr>
      <vt:lpstr>Создание биометрического эталона</vt:lpstr>
      <vt:lpstr>Проверка биометрической подписи</vt:lpstr>
      <vt:lpstr>Оценка точности биометрической аутентификации</vt:lpstr>
      <vt:lpstr>Настройка системы биометрической аутентификации</vt:lpstr>
      <vt:lpstr>Равная интенсивность ошибок</vt:lpstr>
      <vt:lpstr>Среднее пространство атаки для систем биометрической аутентификации</vt:lpstr>
      <vt:lpstr>Использование криптографии в системах биометрической аутентификации</vt:lpstr>
      <vt:lpstr>Предотвращение угрозы перехвата эталона, построения подходящей подписи и ее отправки системе аутентификации</vt:lpstr>
      <vt:lpstr>Использование криптографии в биометрических системах</vt:lpstr>
      <vt:lpstr>Обеспечение секретности биометрических данных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5. </dc:title>
  <dc:creator>Хорев</dc:creator>
  <cp:lastModifiedBy>Хорев</cp:lastModifiedBy>
  <cp:revision>18</cp:revision>
  <dcterms:created xsi:type="dcterms:W3CDTF">2015-12-15T08:25:27Z</dcterms:created>
  <dcterms:modified xsi:type="dcterms:W3CDTF">2016-06-08T07:55:11Z</dcterms:modified>
</cp:coreProperties>
</file>