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3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2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9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1736725"/>
          </a:xfrm>
        </p:spPr>
        <p:txBody>
          <a:bodyPr>
            <a:normAutofit/>
          </a:bodyPr>
          <a:lstStyle/>
          <a:p>
            <a:r>
              <a:rPr lang="ru-RU" altLang="ru-RU" dirty="0"/>
              <a:t>Лекция 3</a:t>
            </a:r>
            <a:r>
              <a:rPr lang="ru-RU" altLang="ru-RU" dirty="0" smtClean="0"/>
              <a:t>. </a:t>
            </a:r>
            <a:r>
              <a:rPr lang="ru-RU" altLang="ru-RU" dirty="0"/>
              <a:t>Аутентификация на основе многоразовых паролей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Типы базового секрета и </a:t>
            </a:r>
            <a:r>
              <a:rPr lang="ru-RU" altLang="ru-RU" dirty="0" smtClean="0">
                <a:solidFill>
                  <a:schemeClr val="tx1"/>
                </a:solidFill>
              </a:rPr>
              <a:t>атаки </a:t>
            </a:r>
            <a:r>
              <a:rPr lang="ru-RU" altLang="ru-RU" dirty="0">
                <a:solidFill>
                  <a:schemeClr val="tx1"/>
                </a:solidFill>
              </a:rPr>
              <a:t>на системы парольной аутентификации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  <a:endParaRPr lang="ru-RU" altLang="ru-RU" dirty="0">
              <a:solidFill>
                <a:schemeClr val="tx1"/>
              </a:solidFill>
            </a:endParaRP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Защита от атак и оценка стойкости систем парольной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Регистрация пользователей в системах парольной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Энтропия при выборе пароля пользователя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Защита от атак на системы парольной аутентификации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Инкапсуляция сервера (его изоляция от остальной части КС).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Увеличение длины и сложности пароля (для защиты от подбора в динамическом режиме).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Затенение файла паролей (защита от его чтения даже авторизованными пользователями).</a:t>
            </a:r>
          </a:p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Создание и использование </a:t>
            </a:r>
            <a:r>
              <a:rPr lang="en-US" altLang="ru-RU" dirty="0"/>
              <a:t>CERT </a:t>
            </a:r>
            <a:r>
              <a:rPr lang="ru-RU" altLang="ru-RU" dirty="0"/>
              <a:t>(</a:t>
            </a:r>
            <a:r>
              <a:rPr lang="en-US" altLang="ru-RU" dirty="0"/>
              <a:t>Computer Emergency Response Team).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709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Оценка стойкости систем парольной аутентификации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Размер области поиска (энтропия) при атаке подбором по словарю можно оценить количеством бит, необходимых для представления этого числа: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16*10</a:t>
            </a:r>
            <a:r>
              <a:rPr lang="ru-RU" altLang="ru-RU" baseline="30000" dirty="0"/>
              <a:t>6</a:t>
            </a:r>
            <a:r>
              <a:rPr lang="ru-RU" altLang="ru-RU" dirty="0"/>
              <a:t> попыток соответствуют, например, </a:t>
            </a:r>
            <a:r>
              <a:rPr lang="en-US" altLang="ru-RU" dirty="0"/>
              <a:t>log</a:t>
            </a:r>
            <a:r>
              <a:rPr lang="en-US" altLang="ru-RU" baseline="-25000" dirty="0"/>
              <a:t>2</a:t>
            </a:r>
            <a:r>
              <a:rPr lang="en-US" altLang="ru-RU" dirty="0"/>
              <a:t>16*10</a:t>
            </a:r>
            <a:r>
              <a:rPr lang="en-US" altLang="ru-RU" baseline="30000" dirty="0"/>
              <a:t>6</a:t>
            </a:r>
            <a:r>
              <a:rPr lang="en-US" altLang="ru-RU" dirty="0"/>
              <a:t>=24 </a:t>
            </a:r>
            <a:r>
              <a:rPr lang="ru-RU" altLang="ru-RU" dirty="0"/>
              <a:t>битам.</a:t>
            </a:r>
          </a:p>
        </p:txBody>
      </p:sp>
    </p:spTree>
    <p:extLst>
      <p:ext uri="{BB962C8B-B14F-4D97-AF65-F5344CB8AC3E}">
        <p14:creationId xmlns:p14="http://schemas.microsoft.com/office/powerpoint/2010/main" val="38537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Учет асимметрии базового секрета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Асимметрия определяется не вполне случайным выбором базового секрета: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если </a:t>
            </a:r>
            <a:r>
              <a:rPr lang="en-US" altLang="ru-RU" dirty="0"/>
              <a:t>PIN-</a:t>
            </a:r>
            <a:r>
              <a:rPr lang="ru-RU" altLang="ru-RU" dirty="0"/>
              <a:t>код выбирается только из дат в формате ДДММ, то вместо энтропии </a:t>
            </a:r>
            <a:r>
              <a:rPr lang="en-US" altLang="ru-RU" dirty="0"/>
              <a:t>log</a:t>
            </a:r>
            <a:r>
              <a:rPr lang="en-US" altLang="ru-RU" baseline="-25000" dirty="0"/>
              <a:t>2</a:t>
            </a:r>
            <a:r>
              <a:rPr lang="en-US" altLang="ru-RU" dirty="0"/>
              <a:t>10</a:t>
            </a:r>
            <a:r>
              <a:rPr lang="en-US" altLang="ru-RU" baseline="30000" dirty="0"/>
              <a:t>4</a:t>
            </a:r>
            <a:r>
              <a:rPr lang="en-US" altLang="ru-RU" dirty="0"/>
              <a:t>=14 </a:t>
            </a:r>
            <a:r>
              <a:rPr lang="ru-RU" altLang="ru-RU" dirty="0"/>
              <a:t>бит получаем энтропию </a:t>
            </a:r>
            <a:r>
              <a:rPr lang="en-US" altLang="ru-RU" dirty="0"/>
              <a:t>log</a:t>
            </a:r>
            <a:r>
              <a:rPr lang="en-US" altLang="ru-RU" baseline="-25000" dirty="0"/>
              <a:t>2</a:t>
            </a:r>
            <a:r>
              <a:rPr lang="en-US" altLang="ru-RU" dirty="0"/>
              <a:t>366=9 </a:t>
            </a:r>
            <a:r>
              <a:rPr lang="ru-RU" altLang="ru-RU" dirty="0"/>
              <a:t>бит.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Другие примеры асимметрии: выбор пароля только из символов на клавиатуре или букв одного регистра (алфавита). При длине пароля 4, состоящем только из прописных латинских букв, имеем энтропию </a:t>
            </a:r>
            <a:r>
              <a:rPr lang="en-US" altLang="ru-RU" dirty="0"/>
              <a:t>log</a:t>
            </a:r>
            <a:r>
              <a:rPr lang="en-US" altLang="ru-RU" baseline="-25000" dirty="0"/>
              <a:t>2</a:t>
            </a:r>
            <a:r>
              <a:rPr lang="en-US" altLang="ru-RU" dirty="0"/>
              <a:t>26</a:t>
            </a:r>
            <a:r>
              <a:rPr lang="en-US" altLang="ru-RU" baseline="30000" dirty="0"/>
              <a:t>4</a:t>
            </a:r>
            <a:r>
              <a:rPr lang="en-US" altLang="ru-RU" dirty="0"/>
              <a:t>=19</a:t>
            </a:r>
            <a:r>
              <a:rPr lang="ru-RU" altLang="ru-RU" dirty="0"/>
              <a:t>, хотя хранение пароля требует 4*8=32 бита.</a:t>
            </a:r>
          </a:p>
        </p:txBody>
      </p:sp>
    </p:spTree>
    <p:extLst>
      <p:ext uri="{BB962C8B-B14F-4D97-AF65-F5344CB8AC3E}">
        <p14:creationId xmlns:p14="http://schemas.microsoft.com/office/powerpoint/2010/main" val="19804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Влияние асимметрии на стойкость механизма аутентификации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24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Асимметрия не приводит к существенному уменьшению стойкости при достаточно большом размере энтропии.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Значение энтропии определяет стойкость системы парольной аутентификации по отношению к атакам угадывания (подбора пароля в динамическом режиме).</a:t>
            </a:r>
          </a:p>
        </p:txBody>
      </p:sp>
    </p:spTree>
    <p:extLst>
      <p:ext uri="{BB962C8B-B14F-4D97-AF65-F5344CB8AC3E}">
        <p14:creationId xmlns:p14="http://schemas.microsoft.com/office/powerpoint/2010/main" val="10028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Среднее пространство атаки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Средним пространством атаки называется среднее количество попыток угадывания (достоинство – эта оценка не включает в себя временной фактор).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Если все возможные значения базового секрета равновероятны, то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среднее пространство атаки = 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½ количества возможных значений секрета</a:t>
            </a:r>
          </a:p>
        </p:txBody>
      </p:sp>
    </p:spTree>
    <p:extLst>
      <p:ext uri="{BB962C8B-B14F-4D97-AF65-F5344CB8AC3E}">
        <p14:creationId xmlns:p14="http://schemas.microsoft.com/office/powerpoint/2010/main" val="6444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Влияние асимметрии на среднее пространство атаки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Среднее пространство атаки с учетом вероятности выбора того или иного варианта секрета дает оценку вероятности угадывания секрета при его случайном выборе, например: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если 50% пользователей выбирают в качестве </a:t>
            </a:r>
            <a:r>
              <a:rPr lang="en-US" altLang="ru-RU"/>
              <a:t>PIN-</a:t>
            </a:r>
            <a:r>
              <a:rPr lang="ru-RU" altLang="ru-RU"/>
              <a:t>кода дату, то среднее пространство атаки равно </a:t>
            </a:r>
            <a:r>
              <a:rPr lang="en-US" altLang="ru-RU"/>
              <a:t>log</a:t>
            </a:r>
            <a:r>
              <a:rPr lang="en-US" altLang="ru-RU" baseline="-25000"/>
              <a:t>2</a:t>
            </a:r>
            <a:r>
              <a:rPr lang="en-US" altLang="ru-RU">
                <a:cs typeface="Arial" charset="0"/>
              </a:rPr>
              <a:t>½*(366/P</a:t>
            </a:r>
            <a:r>
              <a:rPr lang="ru-RU" altLang="ru-RU" baseline="-25000">
                <a:cs typeface="Arial" charset="0"/>
              </a:rPr>
              <a:t>выб. даты</a:t>
            </a:r>
            <a:r>
              <a:rPr lang="ru-RU" altLang="ru-RU">
                <a:cs typeface="Arial" charset="0"/>
              </a:rPr>
              <a:t>)= </a:t>
            </a:r>
            <a:r>
              <a:rPr lang="en-US" altLang="ru-RU"/>
              <a:t>log</a:t>
            </a:r>
            <a:r>
              <a:rPr lang="en-US" altLang="ru-RU" baseline="-25000"/>
              <a:t>2</a:t>
            </a:r>
            <a:r>
              <a:rPr lang="en-US" altLang="ru-RU">
                <a:cs typeface="Arial" charset="0"/>
              </a:rPr>
              <a:t>½*(366/½</a:t>
            </a:r>
            <a:r>
              <a:rPr lang="ru-RU" altLang="ru-RU">
                <a:cs typeface="Arial" charset="0"/>
              </a:rPr>
              <a:t>)=</a:t>
            </a:r>
            <a:r>
              <a:rPr lang="en-US" altLang="ru-RU">
                <a:cs typeface="Arial" charset="0"/>
              </a:rPr>
              <a:t>log</a:t>
            </a:r>
            <a:r>
              <a:rPr lang="en-US" altLang="ru-RU" baseline="-25000">
                <a:cs typeface="Arial" charset="0"/>
              </a:rPr>
              <a:t>2</a:t>
            </a:r>
            <a:r>
              <a:rPr lang="en-US" altLang="ru-RU">
                <a:cs typeface="Arial" charset="0"/>
              </a:rPr>
              <a:t>366=9 </a:t>
            </a:r>
            <a:r>
              <a:rPr lang="ru-RU" altLang="ru-RU">
                <a:cs typeface="Arial" charset="0"/>
              </a:rPr>
              <a:t>бит.</a:t>
            </a:r>
            <a:endParaRPr lang="en-US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4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Оценка стойкости парольной аутентификации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Среднее пространство атаки </a:t>
            </a:r>
            <a:r>
              <a:rPr lang="ru-RU" altLang="ru-RU" dirty="0" smtClean="0"/>
              <a:t>с </a:t>
            </a:r>
            <a:r>
              <a:rPr lang="ru-RU" altLang="ru-RU" smtClean="0"/>
              <a:t>учетом асимметрии позволяет </a:t>
            </a:r>
            <a:r>
              <a:rPr lang="ru-RU" altLang="ru-RU" dirty="0"/>
              <a:t>оценить стойкость системы парольной аутентификации по отношению к угрозе атаки по словарю при условии поддающегося измерению поведения людей при выборе пароля. Эта оценка может применяться и для систем аутентификации на основе устройств, но не для биометрии (подбор значительно сложнее).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Время подбора </a:t>
            </a:r>
            <a:r>
              <a:rPr lang="en-US" altLang="ru-RU" dirty="0"/>
              <a:t>T=2</a:t>
            </a:r>
            <a:r>
              <a:rPr lang="ru-RU" altLang="ru-RU" baseline="30000" dirty="0"/>
              <a:t>ср. пр. </a:t>
            </a:r>
            <a:r>
              <a:rPr lang="ru-RU" altLang="ru-RU" baseline="30000" dirty="0" err="1"/>
              <a:t>ат</a:t>
            </a:r>
            <a:r>
              <a:rPr lang="ru-RU" altLang="ru-RU" baseline="30000" dirty="0"/>
              <a:t>.</a:t>
            </a:r>
            <a:r>
              <a:rPr lang="ru-RU" altLang="ru-RU" dirty="0"/>
              <a:t>/кол. поп. в сек</a:t>
            </a:r>
          </a:p>
        </p:txBody>
      </p:sp>
    </p:spTree>
    <p:extLst>
      <p:ext uri="{BB962C8B-B14F-4D97-AF65-F5344CB8AC3E}">
        <p14:creationId xmlns:p14="http://schemas.microsoft.com/office/powerpoint/2010/main" val="42565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"/>
            <a:ext cx="8964612" cy="119675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Регистрация пользователей в системе аутентификации</a:t>
            </a:r>
          </a:p>
        </p:txBody>
      </p:sp>
      <p:sp>
        <p:nvSpPr>
          <p:cNvPr id="405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2843808" cy="5589587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z="3200" dirty="0"/>
              <a:t>Назначение уникальных </a:t>
            </a:r>
            <a:r>
              <a:rPr lang="ru-RU" altLang="ru-RU" sz="3200" dirty="0" smtClean="0"/>
              <a:t>идентифи-каторов</a:t>
            </a:r>
            <a:r>
              <a:rPr lang="ru-RU" altLang="ru-RU" sz="3200" dirty="0"/>
              <a:t>.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ru-RU" altLang="ru-RU" sz="3200" dirty="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z="3200" dirty="0" smtClean="0"/>
              <a:t>Назначение аутентифи-каторов</a:t>
            </a:r>
            <a:r>
              <a:rPr lang="ru-RU" altLang="ru-RU" sz="3200" dirty="0"/>
              <a:t>.</a:t>
            </a:r>
          </a:p>
        </p:txBody>
      </p:sp>
      <p:sp>
        <p:nvSpPr>
          <p:cNvPr id="405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35896" y="1124744"/>
            <a:ext cx="5508105" cy="573325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Более простая задача (фамилия и инициалы, произвольный набор алфавитно-цифровых символов).</a:t>
            </a:r>
          </a:p>
          <a:p>
            <a:pPr>
              <a:buFont typeface="Wingdings" pitchFamily="2" charset="2"/>
              <a:buNone/>
            </a:pPr>
            <a:r>
              <a:rPr lang="ru-RU" altLang="ru-RU" sz="3200" dirty="0"/>
              <a:t>Минимум неудобств для пользователя, непредставление доступа посторонним, непопадание секрета нарушителю (требуется компромисс).</a:t>
            </a:r>
          </a:p>
        </p:txBody>
      </p:sp>
    </p:spTree>
    <p:extLst>
      <p:ext uri="{BB962C8B-B14F-4D97-AF65-F5344CB8AC3E}">
        <p14:creationId xmlns:p14="http://schemas.microsoft.com/office/powerpoint/2010/main" val="12778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Ограничение доступа к файлу учетных записей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Добавление пользователей и изменение их полномочий возможны только для администраторов.</a:t>
            </a:r>
          </a:p>
          <a:p>
            <a:r>
              <a:rPr lang="ru-RU" altLang="ru-RU" dirty="0"/>
              <a:t>Возможно предоставление частичного доступа для опытных пользователей (например, для изменения своего профиля, кроме наложенных администратором ограничений прав).</a:t>
            </a:r>
          </a:p>
        </p:txBody>
      </p:sp>
    </p:spTree>
    <p:extLst>
      <p:ext uri="{BB962C8B-B14F-4D97-AF65-F5344CB8AC3E}">
        <p14:creationId xmlns:p14="http://schemas.microsoft.com/office/powerpoint/2010/main" val="14077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 dirty="0"/>
              <a:t>Варианты организации регистрации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Аутентификатор (пароль) назначается самим пользователем: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без установления начального пароля (после назначения пользователю идентификатора он может войти в любое время и назначить себе пароль) – проще использование учетной записи посторонним либо без установки пароля, возможно назначение пароля нарушителем (этот вариант может использоваться только в сочетании с инженерно-техническими средствами защиты).</a:t>
            </a:r>
          </a:p>
        </p:txBody>
      </p:sp>
    </p:spTree>
    <p:extLst>
      <p:ext uri="{BB962C8B-B14F-4D97-AF65-F5344CB8AC3E}">
        <p14:creationId xmlns:p14="http://schemas.microsoft.com/office/powerpoint/2010/main" val="30692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Типы базового секрета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Общее требование </a:t>
            </a:r>
            <a:r>
              <a:rPr lang="ru-RU" altLang="ru-RU" dirty="0"/>
              <a:t>– неизвестность секрета нарушителю.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Секрет на основе персональной информации, известной только уполномоченному пользователю (девичья фамилия матери, № ИНН или страхового свидетельства, известная только близким информация о событиях или фактах и т.п.).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Достоинства</a:t>
            </a:r>
            <a:r>
              <a:rPr lang="ru-RU" altLang="ru-RU" dirty="0"/>
              <a:t>: понимание процесса аутентификации пользователем, базирование на достаточно уникальных для каждого человека данных.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347585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08720"/>
          </a:xfrm>
        </p:spPr>
        <p:txBody>
          <a:bodyPr/>
          <a:lstStyle/>
          <a:p>
            <a:r>
              <a:rPr lang="ru-RU" altLang="ru-RU" sz="4000" dirty="0"/>
              <a:t>Назначение пароля пользователем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С установлением начального пароля по умолчанию – усложнение задачи нарушителя (требуется знание начального пароля). Может использоваться, если основная угроза исходит со стороны чужих. Проблема – оставление начального пароля без изменения (требуется включение режима обязательной смены пароля по умолчанию при первом входе пользователя).</a:t>
            </a:r>
          </a:p>
        </p:txBody>
      </p:sp>
    </p:spTree>
    <p:extLst>
      <p:ext uri="{BB962C8B-B14F-4D97-AF65-F5344CB8AC3E}">
        <p14:creationId xmlns:p14="http://schemas.microsoft.com/office/powerpoint/2010/main" val="37444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 dirty="0"/>
              <a:t>Варианты организации регистрации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С личным присутствием пользователя:</a:t>
            </a:r>
          </a:p>
          <a:p>
            <a:pPr marL="609600" indent="-609600"/>
            <a:r>
              <a:rPr lang="ru-RU" altLang="ru-RU" dirty="0"/>
              <a:t>исключение риска неправомерного использования учетной записи и оставления без изменения начального пароля по умолчанию;</a:t>
            </a:r>
          </a:p>
          <a:p>
            <a:pPr marL="609600" indent="-609600"/>
            <a:r>
              <a:rPr lang="ru-RU" altLang="ru-RU" dirty="0"/>
              <a:t>возможно назначение аутентификатора скрытно от администратора;</a:t>
            </a:r>
          </a:p>
          <a:p>
            <a:pPr marL="609600" indent="-609600"/>
            <a:r>
              <a:rPr lang="ru-RU" altLang="ru-RU" dirty="0"/>
              <a:t>связь процедуры регистрации с личным присутствием людей, а не их документами;</a:t>
            </a:r>
          </a:p>
          <a:p>
            <a:pPr marL="609600" indent="-609600"/>
            <a:r>
              <a:rPr lang="ru-RU" altLang="ru-RU" dirty="0"/>
              <a:t>этот вариант не полностью защищен от атак социальной инженерии.</a:t>
            </a:r>
          </a:p>
        </p:txBody>
      </p:sp>
    </p:spTree>
    <p:extLst>
      <p:ext uri="{BB962C8B-B14F-4D97-AF65-F5344CB8AC3E}">
        <p14:creationId xmlns:p14="http://schemas.microsoft.com/office/powerpoint/2010/main" val="15132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 dirty="0"/>
              <a:t>Варианты организации регистрации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С назначением начального базового секрета (компромисс между вариантами 1 и 2):</a:t>
            </a:r>
          </a:p>
          <a:p>
            <a:pPr marL="609600" indent="-609600"/>
            <a:r>
              <a:rPr lang="ru-RU" altLang="ru-RU" dirty="0"/>
              <a:t>случайного (требуется его передача пользователю по защищенному каналу – в запечатанном конверте, через доверенного посредника);</a:t>
            </a:r>
          </a:p>
          <a:p>
            <a:pPr marL="609600" indent="-609600"/>
            <a:r>
              <a:rPr lang="ru-RU" altLang="ru-RU" dirty="0"/>
              <a:t>на основе персональных данных (не требуется передачи секрета, но ограничивается срок его действия) – нарушитель не сможет быстро их собрать.</a:t>
            </a:r>
          </a:p>
        </p:txBody>
      </p:sp>
    </p:spTree>
    <p:extLst>
      <p:ext uri="{BB962C8B-B14F-4D97-AF65-F5344CB8AC3E}">
        <p14:creationId xmlns:p14="http://schemas.microsoft.com/office/powerpoint/2010/main" val="9794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Изменение начального пароля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Угрозы подглядывания и перехвата.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Требуется:</a:t>
            </a:r>
          </a:p>
          <a:p>
            <a:r>
              <a:rPr lang="ru-RU" altLang="ru-RU"/>
              <a:t>ввод старого и двукратный ввод нового пароля;</a:t>
            </a:r>
          </a:p>
          <a:p>
            <a:r>
              <a:rPr lang="ru-RU" altLang="ru-RU"/>
              <a:t>затемнение (подавление) отображаемых на экране вводимых символов.</a:t>
            </a:r>
          </a:p>
        </p:txBody>
      </p:sp>
    </p:spTree>
    <p:extLst>
      <p:ext uri="{BB962C8B-B14F-4D97-AF65-F5344CB8AC3E}">
        <p14:creationId xmlns:p14="http://schemas.microsoft.com/office/powerpoint/2010/main" val="6597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Энтропия при выборе пароля пользователя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Асимметрия – выбор слов вместо случайных комбинаций.</a:t>
            </a:r>
          </a:p>
          <a:p>
            <a:pPr>
              <a:buFont typeface="Wingdings" pitchFamily="2" charset="2"/>
              <a:buNone/>
            </a:pPr>
            <a:r>
              <a:rPr lang="ru-RU" altLang="ru-RU"/>
              <a:t>Возможны </a:t>
            </a:r>
          </a:p>
          <a:p>
            <a:r>
              <a:rPr lang="ru-RU" altLang="ru-RU"/>
              <a:t>угадывание с привлечением частной информации о пользователе, </a:t>
            </a:r>
          </a:p>
          <a:p>
            <a:r>
              <a:rPr lang="ru-RU" altLang="ru-RU"/>
              <a:t>выбор коротких или совпадающих с идентификатором паролей.</a:t>
            </a:r>
          </a:p>
        </p:txBody>
      </p:sp>
    </p:spTree>
    <p:extLst>
      <p:ext uri="{BB962C8B-B14F-4D97-AF65-F5344CB8AC3E}">
        <p14:creationId xmlns:p14="http://schemas.microsoft.com/office/powerpoint/2010/main" val="39308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 dirty="0"/>
              <a:t>Способы учета асимметрии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Учет статистических свойств естественных языков. Например, для английского языка: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учет частоты встречаемости букв дает энтропию 4,19 бит вместо </a:t>
            </a:r>
            <a:r>
              <a:rPr lang="en-US" altLang="ru-RU"/>
              <a:t>log</a:t>
            </a:r>
            <a:r>
              <a:rPr lang="en-US" altLang="ru-RU" baseline="-25000"/>
              <a:t>2</a:t>
            </a:r>
            <a:r>
              <a:rPr lang="en-US" altLang="ru-RU"/>
              <a:t>26=4</a:t>
            </a:r>
            <a:r>
              <a:rPr lang="ru-RU" altLang="ru-RU"/>
              <a:t>,76 бит;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учет диграфов (пар букв) снижает энтропию до 3,9 бит;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/>
              <a:t>в целом по экспериментальным данным энтропия англоязычных текстов 1-1,5 бита на букву (если вероятность выбора английского слова </a:t>
            </a:r>
            <a:r>
              <a:rPr lang="en-US" altLang="ru-RU">
                <a:cs typeface="Arial" charset="0"/>
              </a:rPr>
              <a:t>¼</a:t>
            </a:r>
            <a:r>
              <a:rPr lang="ru-RU" altLang="ru-RU">
                <a:cs typeface="Arial" charset="0"/>
              </a:rPr>
              <a:t>, то среднее пространство атаки на пароль длины 10 равно</a:t>
            </a:r>
            <a:r>
              <a:rPr lang="en-US" altLang="ru-RU">
                <a:cs typeface="Arial" charset="0"/>
              </a:rPr>
              <a:t> log</a:t>
            </a:r>
            <a:r>
              <a:rPr lang="en-US" altLang="ru-RU" baseline="-25000">
                <a:cs typeface="Arial" charset="0"/>
              </a:rPr>
              <a:t>2(</a:t>
            </a:r>
            <a:r>
              <a:rPr lang="en-US" altLang="ru-RU">
                <a:cs typeface="Arial" charset="0"/>
              </a:rPr>
              <a:t>2</a:t>
            </a:r>
            <a:r>
              <a:rPr lang="en-US" altLang="ru-RU" baseline="30000">
                <a:cs typeface="Arial" charset="0"/>
              </a:rPr>
              <a:t>15</a:t>
            </a:r>
            <a:r>
              <a:rPr lang="en-US" altLang="ru-RU">
                <a:cs typeface="Arial" charset="0"/>
              </a:rPr>
              <a:t>/(2*0,25))=16).</a:t>
            </a:r>
          </a:p>
        </p:txBody>
      </p:sp>
    </p:spTree>
    <p:extLst>
      <p:ext uri="{BB962C8B-B14F-4D97-AF65-F5344CB8AC3E}">
        <p14:creationId xmlns:p14="http://schemas.microsoft.com/office/powerpoint/2010/main" val="12522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Способы учета асимметрии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Способ 1 дает теоретическую оценку длины (</a:t>
            </a:r>
            <a:r>
              <a:rPr lang="en-US" altLang="ru-RU"/>
              <a:t>&gt;=</a:t>
            </a:r>
            <a:r>
              <a:rPr lang="ru-RU" altLang="ru-RU"/>
              <a:t>32768 слов) словаря для атаки, но не позволяет его сгенерировать.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/>
              <a:t>Просмотр реально используемых словарей атаки:</a:t>
            </a:r>
          </a:p>
          <a:p>
            <a:pPr marL="609600" indent="-609600"/>
            <a:r>
              <a:rPr lang="ru-RU" altLang="ru-RU"/>
              <a:t>например, червь Р.Морриса использовал словарь из 24914 слов;</a:t>
            </a:r>
          </a:p>
          <a:p>
            <a:pPr marL="609600" indent="-609600"/>
            <a:r>
              <a:rPr lang="ru-RU" altLang="ru-RU"/>
              <a:t>по результатам тестов 50% пользователей выбирало пароли из этих словарей, что дает среднее пространство атаки 14,6 бит.</a:t>
            </a:r>
          </a:p>
        </p:txBody>
      </p:sp>
    </p:spTree>
    <p:extLst>
      <p:ext uri="{BB962C8B-B14F-4D97-AF65-F5344CB8AC3E}">
        <p14:creationId xmlns:p14="http://schemas.microsoft.com/office/powerpoint/2010/main" val="18837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Способы учета асимметрии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Анализ экспериментальных данных по известным атакам (в т.ч. исследовательским) дает базовый словарь из 60000 слов (</a:t>
            </a:r>
            <a:r>
              <a:rPr lang="en-US" altLang="ru-RU" dirty="0"/>
              <a:t>~</a:t>
            </a:r>
            <a:r>
              <a:rPr lang="ru-RU" altLang="ru-RU" dirty="0"/>
              <a:t>3*10</a:t>
            </a:r>
            <a:r>
              <a:rPr lang="ru-RU" altLang="ru-RU" baseline="30000" dirty="0"/>
              <a:t>6</a:t>
            </a:r>
            <a:r>
              <a:rPr lang="ru-RU" altLang="ru-RU" dirty="0"/>
              <a:t> их комбинаций):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идентификатор и перестановки его символов;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имена собственные;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дополнительные словари (жаргонные, латинизированные слова других языков).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При выборе таких паролей 24,2% пользователей имеем среднее пространство атаки 22,7 бита (</a:t>
            </a:r>
            <a:r>
              <a:rPr lang="ru-RU" altLang="ru-RU" dirty="0" err="1"/>
              <a:t>Д.Кляйн</a:t>
            </a:r>
            <a:r>
              <a:rPr lang="ru-RU" alt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4177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Защита от словарной атаки в автономном режиме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Среднее пространство атаки в 23 бита не является серьезным препятствием для словарной атаки. Методы защиты должны сводиться к ограничению вариантов выбора пароля: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 помощью специальных программ, выявляющих слабые пароли среди уже выбранных (недостаток – возможность двойного применения и выдвижения обвинения против самостоятельно действовавшего администратора).</a:t>
            </a:r>
          </a:p>
        </p:txBody>
      </p:sp>
    </p:spTree>
    <p:extLst>
      <p:ext uri="{BB962C8B-B14F-4D97-AF65-F5344CB8AC3E}">
        <p14:creationId xmlns:p14="http://schemas.microsoft.com/office/powerpoint/2010/main" val="315391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417638"/>
          </a:xfrm>
        </p:spPr>
        <p:txBody>
          <a:bodyPr/>
          <a:lstStyle/>
          <a:p>
            <a:r>
              <a:rPr lang="ru-RU" altLang="ru-RU" sz="4000"/>
              <a:t>Защита от словарной атаки в автономном режиме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Генерация паролей с помощью специальных программ (существуют специальные генераторы сложных, но легко запоминаемых паролей с помощью введения отличной от известных слов асимметрии – стандарт США </a:t>
            </a:r>
            <a:r>
              <a:rPr lang="en-US" altLang="ru-RU" dirty="0"/>
              <a:t>FIPS 181</a:t>
            </a:r>
            <a:r>
              <a:rPr lang="ru-RU" altLang="ru-RU" dirty="0"/>
              <a:t> – но существуют и для таких паролей специальные словари атаки</a:t>
            </a:r>
            <a:r>
              <a:rPr lang="en-US" altLang="ru-RU" dirty="0"/>
              <a:t>). 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53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Типы базового секрета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u="sng" dirty="0"/>
              <a:t>Недостатки</a:t>
            </a:r>
            <a:r>
              <a:rPr lang="ru-RU" altLang="ru-RU" dirty="0"/>
              <a:t> секрета на основе персональной информации: необязательность секретности аутентификатора, невозможность его изменения.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dirty="0"/>
              <a:t>Случайно выбираемый секрет.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u="sng" dirty="0"/>
              <a:t>Достоинства</a:t>
            </a:r>
            <a:r>
              <a:rPr lang="ru-RU" altLang="ru-RU" dirty="0"/>
              <a:t>: возможность полной секретности, возможность изменения.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u="sng" dirty="0"/>
              <a:t>Недостатки</a:t>
            </a:r>
            <a:r>
              <a:rPr lang="ru-RU" altLang="ru-RU" dirty="0"/>
              <a:t>: необходимость синхронизации между пользователем и системой аутентификации (обеспечения подлинности источника секрета).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10658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Защита от словарной атаки в автономном режиме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Проверка при назначении пароля его удовлетворения определенным правилам, например (</a:t>
            </a:r>
            <a:r>
              <a:rPr lang="ru-RU" altLang="ru-RU" dirty="0" err="1"/>
              <a:t>Д.Кляйн</a:t>
            </a:r>
            <a:r>
              <a:rPr lang="ru-RU" altLang="ru-RU" dirty="0"/>
              <a:t>): длина </a:t>
            </a:r>
            <a:r>
              <a:rPr lang="ru-RU" altLang="ru-RU" dirty="0">
                <a:cs typeface="Arial" charset="0"/>
              </a:rPr>
              <a:t>≥</a:t>
            </a:r>
            <a:r>
              <a:rPr lang="ru-RU" altLang="ru-RU" dirty="0"/>
              <a:t> 6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/>
              <a:t> не содержит идентификатора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/>
              <a:t> не совпадает со словом из словаря или их сцеплением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/>
              <a:t> не равен слову из букв одного регистра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/>
              <a:t> содержит комбинацию букв и цифр или букв и знаков пунктуации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>
                <a:cs typeface="Arial" charset="0"/>
              </a:rPr>
              <a:t> не согласуется с расположением клавиш на клавиатуре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>
                <a:cs typeface="Arial" charset="0"/>
              </a:rPr>
              <a:t> не содержит только цифры </a:t>
            </a:r>
            <a:r>
              <a:rPr lang="en-US" altLang="ru-RU" dirty="0">
                <a:cs typeface="Arial" charset="0"/>
              </a:rPr>
              <a:t>&amp;</a:t>
            </a:r>
            <a:r>
              <a:rPr lang="ru-RU" altLang="ru-RU" dirty="0">
                <a:cs typeface="Arial" charset="0"/>
              </a:rPr>
              <a:t> не соответствует формату № автомобиля или телефона.</a:t>
            </a:r>
            <a:endParaRPr lang="en-US" alt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8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Защита от словарной атаки в автономном режиме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Недостаток способов 2 и 3 – принуждение пользователей к выбору сложных паролей, что может вызвать в ответ стремление обойти эти требования.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Поэтому эти способы наиболее разумно использовать для паролей привилегированных пользователей.</a:t>
            </a:r>
          </a:p>
        </p:txBody>
      </p:sp>
    </p:spTree>
    <p:extLst>
      <p:ext uri="{BB962C8B-B14F-4D97-AF65-F5344CB8AC3E}">
        <p14:creationId xmlns:p14="http://schemas.microsoft.com/office/powerpoint/2010/main" val="28447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Атаки на системы парольной аутентификации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Подбор пароля по словарю большого размера в автономном режиме.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Если </a:t>
            </a:r>
            <a:r>
              <a:rPr lang="en-US" altLang="ru-RU" dirty="0"/>
              <a:t>V</a:t>
            </a:r>
            <a:r>
              <a:rPr lang="ru-RU" altLang="ru-RU" baseline="-25000" dirty="0" err="1"/>
              <a:t>сл</a:t>
            </a:r>
            <a:r>
              <a:rPr lang="ru-RU" altLang="ru-RU" dirty="0"/>
              <a:t>=150-200 тыс. слов, то при </a:t>
            </a:r>
            <a:r>
              <a:rPr lang="en-US" altLang="ru-RU" dirty="0"/>
              <a:t>t</a:t>
            </a:r>
            <a:r>
              <a:rPr lang="ru-RU" altLang="ru-RU" baseline="-25000" dirty="0" err="1"/>
              <a:t>одн</a:t>
            </a:r>
            <a:r>
              <a:rPr lang="ru-RU" altLang="ru-RU" dirty="0"/>
              <a:t>=10</a:t>
            </a:r>
            <a:r>
              <a:rPr lang="ru-RU" altLang="ru-RU" baseline="30000" dirty="0"/>
              <a:t>-3</a:t>
            </a:r>
            <a:r>
              <a:rPr lang="ru-RU" altLang="ru-RU" dirty="0"/>
              <a:t> сек имеем </a:t>
            </a:r>
            <a:r>
              <a:rPr lang="en-US" altLang="ru-RU" dirty="0"/>
              <a:t>t</a:t>
            </a:r>
            <a:r>
              <a:rPr lang="ru-RU" altLang="ru-RU" baseline="-25000" dirty="0"/>
              <a:t>общ</a:t>
            </a:r>
            <a:r>
              <a:rPr lang="ru-RU" altLang="ru-RU" dirty="0"/>
              <a:t>=3,5 мин; при включении для каждого из слов 10 вариантов (изменении регистра букв, раскладки клавиатуры и т.п.) </a:t>
            </a:r>
            <a:r>
              <a:rPr lang="en-US" altLang="ru-RU" dirty="0"/>
              <a:t>t</a:t>
            </a:r>
            <a:r>
              <a:rPr lang="ru-RU" altLang="ru-RU" baseline="-25000" dirty="0"/>
              <a:t>общ</a:t>
            </a:r>
            <a:r>
              <a:rPr lang="ru-RU" altLang="ru-RU" dirty="0"/>
              <a:t>=35 мин.</a:t>
            </a:r>
          </a:p>
          <a:p>
            <a:pPr marL="609600" indent="-609600">
              <a:buFont typeface="Wingdings" pitchFamily="2" charset="2"/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85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Подбор пароля по словарю большого размера в автономном режиме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Использование уязвимости файла паролей с простым хешированием: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Однократное хеширование всех слов из словаря и сохранение полученных хеш-значений в отсортированном файле.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Быстрый поиск похищенного хеш-значения пароля в отсортированном файле и, затем, извлечение пароля из словаря.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При </a:t>
            </a:r>
            <a:r>
              <a:rPr lang="en-US" altLang="ru-RU"/>
              <a:t>V</a:t>
            </a:r>
            <a:r>
              <a:rPr lang="ru-RU" altLang="ru-RU" baseline="-25000"/>
              <a:t>сл</a:t>
            </a:r>
            <a:r>
              <a:rPr lang="ru-RU" altLang="ru-RU"/>
              <a:t>=2*10</a:t>
            </a:r>
            <a:r>
              <a:rPr lang="ru-RU" altLang="ru-RU" baseline="30000"/>
              <a:t>6</a:t>
            </a:r>
            <a:r>
              <a:rPr lang="ru-RU" altLang="ru-RU"/>
              <a:t> и </a:t>
            </a:r>
            <a:r>
              <a:rPr lang="en-US" altLang="ru-RU"/>
              <a:t>V</a:t>
            </a:r>
            <a:r>
              <a:rPr lang="ru-RU" altLang="ru-RU" baseline="-25000"/>
              <a:t>хеша</a:t>
            </a:r>
            <a:r>
              <a:rPr lang="ru-RU" altLang="ru-RU"/>
              <a:t>=11 байт </a:t>
            </a:r>
            <a:r>
              <a:rPr lang="en-US" altLang="ru-RU"/>
              <a:t>V</a:t>
            </a:r>
            <a:r>
              <a:rPr lang="ru-RU" altLang="ru-RU" baseline="-25000"/>
              <a:t>файла</a:t>
            </a:r>
            <a:r>
              <a:rPr lang="ru-RU" altLang="ru-RU"/>
              <a:t>=22 Мбайт</a:t>
            </a:r>
          </a:p>
        </p:txBody>
      </p:sp>
    </p:spTree>
    <p:extLst>
      <p:ext uri="{BB962C8B-B14F-4D97-AF65-F5344CB8AC3E}">
        <p14:creationId xmlns:p14="http://schemas.microsoft.com/office/powerpoint/2010/main" val="271796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Подбор пароля по словарю большого размера в автономном режиме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u="sng" dirty="0"/>
              <a:t>Защита</a:t>
            </a:r>
            <a:r>
              <a:rPr lang="ru-RU" altLang="ru-RU" dirty="0"/>
              <a:t> – добавление случайного значения в учетную запись и при хешировании пароля (для неоднозначности хеширования одинаковых паролей).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При </a:t>
            </a:r>
            <a:r>
              <a:rPr lang="en-US" altLang="ru-RU" dirty="0"/>
              <a:t>V</a:t>
            </a:r>
            <a:r>
              <a:rPr lang="ru-RU" altLang="ru-RU" baseline="-25000" dirty="0" err="1"/>
              <a:t>случ</a:t>
            </a:r>
            <a:r>
              <a:rPr lang="ru-RU" altLang="ru-RU" dirty="0"/>
              <a:t>=12 бит </a:t>
            </a:r>
            <a:r>
              <a:rPr lang="en-US" altLang="ru-RU" dirty="0"/>
              <a:t>V</a:t>
            </a:r>
            <a:r>
              <a:rPr lang="ru-RU" altLang="ru-RU" baseline="-25000" dirty="0"/>
              <a:t>файла</a:t>
            </a:r>
            <a:r>
              <a:rPr lang="ru-RU" altLang="ru-RU" dirty="0"/>
              <a:t>=22*10</a:t>
            </a:r>
            <a:r>
              <a:rPr lang="ru-RU" altLang="ru-RU" baseline="30000" dirty="0"/>
              <a:t>6</a:t>
            </a:r>
            <a:r>
              <a:rPr lang="ru-RU" altLang="ru-RU" dirty="0"/>
              <a:t>*2</a:t>
            </a:r>
            <a:r>
              <a:rPr lang="ru-RU" altLang="ru-RU" baseline="30000" dirty="0"/>
              <a:t>12</a:t>
            </a:r>
            <a:r>
              <a:rPr lang="ru-RU" altLang="ru-RU" dirty="0"/>
              <a:t>=80Гбайт.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Дополнительное преимущество: двум случайно совпавшим паролям будут всегда соответствовать разные хеш-значения.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10195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Атаки на системы парольной аутентификации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49974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Использование ошибок в программном обеспечении и администрировании компьютерной системы:</a:t>
            </a:r>
          </a:p>
          <a:p>
            <a:pPr marL="609600" indent="-609600"/>
            <a:r>
              <a:rPr lang="ru-RU" altLang="ru-RU" dirty="0"/>
              <a:t>оставленной отладочной информации;</a:t>
            </a:r>
          </a:p>
          <a:p>
            <a:pPr marL="609600" indent="-609600"/>
            <a:r>
              <a:rPr lang="ru-RU" altLang="ru-RU" dirty="0"/>
              <a:t>«переполнения буфера»;</a:t>
            </a:r>
          </a:p>
          <a:p>
            <a:pPr marL="609600" indent="-609600"/>
            <a:r>
              <a:rPr lang="ru-RU" altLang="ru-RU" dirty="0"/>
              <a:t>установленных доверительных отношений между различными компьютерными системами.</a:t>
            </a:r>
          </a:p>
        </p:txBody>
      </p:sp>
    </p:spTree>
    <p:extLst>
      <p:ext uri="{BB962C8B-B14F-4D97-AF65-F5344CB8AC3E}">
        <p14:creationId xmlns:p14="http://schemas.microsoft.com/office/powerpoint/2010/main" val="153255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Атаки на системы парольной аутентификации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Подбор пароля по словарю в динамическом режиме (в момент атаки):</a:t>
            </a:r>
          </a:p>
          <a:p>
            <a:pPr marL="609600" indent="-609600"/>
            <a:r>
              <a:rPr lang="ru-RU" altLang="ru-RU" dirty="0"/>
              <a:t>извлечение из учетной записи хеш-значения пароля и случайного значения;</a:t>
            </a:r>
          </a:p>
          <a:p>
            <a:pPr marL="609600" indent="-609600"/>
            <a:r>
              <a:rPr lang="ru-RU" altLang="ru-RU" dirty="0"/>
              <a:t>последовательные хеширование слова из словаря и сравнение с подбираемым </a:t>
            </a:r>
            <a:r>
              <a:rPr lang="ru-RU" altLang="ru-RU" dirty="0" err="1"/>
              <a:t>хешем</a:t>
            </a:r>
            <a:r>
              <a:rPr lang="ru-RU" altLang="ru-RU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Возможны комбинация атак 2 и 3.</a:t>
            </a:r>
          </a:p>
        </p:txBody>
      </p:sp>
    </p:spTree>
    <p:extLst>
      <p:ext uri="{BB962C8B-B14F-4D97-AF65-F5344CB8AC3E}">
        <p14:creationId xmlns:p14="http://schemas.microsoft.com/office/powerpoint/2010/main" val="24089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Защита от атак на системы парольной аутентификации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Полное исключение «люков» из ПО системы аутентификации.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Отключение потенциально уязвимых сетевых служб.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/>
              <a:t>Использование межсетевых экранов для блокирования удаленного неавторизованного доступа.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/>
              <a:t>Недостатки</a:t>
            </a:r>
            <a:r>
              <a:rPr lang="ru-RU" altLang="ru-RU"/>
              <a:t> методов 2 и 3: потеря функциональности КС и снижение ее привлекательности для пользователей.</a:t>
            </a:r>
            <a:endParaRPr lang="ru-RU" altLang="ru-RU" u="sng"/>
          </a:p>
        </p:txBody>
      </p:sp>
    </p:spTree>
    <p:extLst>
      <p:ext uri="{BB962C8B-B14F-4D97-AF65-F5344CB8AC3E}">
        <p14:creationId xmlns:p14="http://schemas.microsoft.com/office/powerpoint/2010/main" val="41230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1579</Words>
  <Application>Microsoft Office PowerPoint</Application>
  <PresentationFormat>Экран (4:3)</PresentationFormat>
  <Paragraphs>127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Лекция 3. Аутентификация на основе многоразовых паролей</vt:lpstr>
      <vt:lpstr>Типы базового секрета</vt:lpstr>
      <vt:lpstr>Типы базового секрета</vt:lpstr>
      <vt:lpstr>Атаки на системы парольной аутентификации</vt:lpstr>
      <vt:lpstr>Подбор пароля по словарю большого размера в автономном режиме</vt:lpstr>
      <vt:lpstr>Подбор пароля по словарю большого размера в автономном режиме</vt:lpstr>
      <vt:lpstr>Атаки на системы парольной аутентификации</vt:lpstr>
      <vt:lpstr>Атаки на системы парольной аутентификации</vt:lpstr>
      <vt:lpstr>Защита от атак на системы парольной аутентификации</vt:lpstr>
      <vt:lpstr>Защита от атак на системы парольной аутентификации</vt:lpstr>
      <vt:lpstr>Оценка стойкости систем парольной аутентификации</vt:lpstr>
      <vt:lpstr>Учет асимметрии базового секрета</vt:lpstr>
      <vt:lpstr>Влияние асимметрии на стойкость механизма аутентификации</vt:lpstr>
      <vt:lpstr>Среднее пространство атаки</vt:lpstr>
      <vt:lpstr>Влияние асимметрии на среднее пространство атаки</vt:lpstr>
      <vt:lpstr>Оценка стойкости парольной аутентификации</vt:lpstr>
      <vt:lpstr>Регистрация пользователей в системе аутентификации</vt:lpstr>
      <vt:lpstr>Ограничение доступа к файлу учетных записей</vt:lpstr>
      <vt:lpstr>Варианты организации регистрации</vt:lpstr>
      <vt:lpstr>Назначение пароля пользователем</vt:lpstr>
      <vt:lpstr>Варианты организации регистрации</vt:lpstr>
      <vt:lpstr>Варианты организации регистрации</vt:lpstr>
      <vt:lpstr>Изменение начального пароля</vt:lpstr>
      <vt:lpstr>Энтропия при выборе пароля пользователя</vt:lpstr>
      <vt:lpstr>Способы учета асимметрии</vt:lpstr>
      <vt:lpstr>Способы учета асимметрии</vt:lpstr>
      <vt:lpstr>Способы учета асимметрии</vt:lpstr>
      <vt:lpstr>Защита от словарной атаки в автономном режиме</vt:lpstr>
      <vt:lpstr>Защита от словарной атаки в автономном режиме</vt:lpstr>
      <vt:lpstr>Защита от словарной атаки в автономном режиме</vt:lpstr>
      <vt:lpstr>Защита от словарной атаки в автономном режиме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защиты информации от несанкционированного доступа</dc:title>
  <dc:creator>Хорев</dc:creator>
  <cp:lastModifiedBy>Хорев</cp:lastModifiedBy>
  <cp:revision>35</cp:revision>
  <dcterms:created xsi:type="dcterms:W3CDTF">2015-12-02T08:16:23Z</dcterms:created>
  <dcterms:modified xsi:type="dcterms:W3CDTF">2016-06-08T07:50:57Z</dcterms:modified>
</cp:coreProperties>
</file>