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2" r:id="rId7"/>
    <p:sldId id="263" r:id="rId8"/>
    <p:sldId id="264" r:id="rId9"/>
    <p:sldId id="260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86" r:id="rId21"/>
    <p:sldId id="287" r:id="rId22"/>
    <p:sldId id="288" r:id="rId23"/>
    <p:sldId id="289" r:id="rId24"/>
    <p:sldId id="275" r:id="rId25"/>
    <p:sldId id="276" r:id="rId26"/>
    <p:sldId id="277" r:id="rId27"/>
    <p:sldId id="278" r:id="rId28"/>
    <p:sldId id="279" r:id="rId29"/>
    <p:sldId id="280" r:id="rId30"/>
    <p:sldId id="281" r:id="rId31"/>
    <p:sldId id="282" r:id="rId32"/>
    <p:sldId id="283" r:id="rId33"/>
    <p:sldId id="284" r:id="rId34"/>
    <p:sldId id="285" r:id="rId3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15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1517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553312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391361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757298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17136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47627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83178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4424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00817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37512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555838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8A69A0-33DC-4A5E-9AE7-F2CA36347C43}" type="datetimeFigureOut">
              <a:rPr lang="ru-RU" smtClean="0"/>
              <a:t>08.06.2016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965921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11560" y="1844825"/>
            <a:ext cx="7846640" cy="1755626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Теоретические основы защиты информации от несанкционированного доступа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>
                <a:solidFill>
                  <a:schemeClr val="tx1"/>
                </a:solidFill>
              </a:rPr>
              <a:t>Лектор – Хорев Павел Борисович</a:t>
            </a:r>
          </a:p>
          <a:p>
            <a:endParaRPr lang="ru-RU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89799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8864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/>
              <a:t>Способы реализации угроз НСД к информации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/>
              <a:t>выдача себя за легального пользователя с применением похищенной у него или полученной обманным путем идентифицирующей информации;</a:t>
            </a:r>
          </a:p>
          <a:p>
            <a:r>
              <a:rPr lang="ru-RU" dirty="0"/>
              <a:t>создание условий для связи по компьютерной сети легального пользователя с терминалом нарушителя, выдающего себя за легальный объект КС (например, один из ее серверов);</a:t>
            </a:r>
          </a:p>
        </p:txBody>
      </p:sp>
    </p:spTree>
    <p:extLst>
      <p:ext uri="{BB962C8B-B14F-4D97-AF65-F5344CB8AC3E}">
        <p14:creationId xmlns:p14="http://schemas.microsoft.com/office/powerpoint/2010/main" val="32679450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Способы реализации угроз НСД к информации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создание условий для возникновения в работе КС сбоев;</a:t>
            </a:r>
          </a:p>
          <a:p>
            <a:r>
              <a:rPr lang="ru-RU" dirty="0" smtClean="0"/>
              <a:t>тщательное изучение подсистемы защиты КС и используемой в ней политики безопасности, выявление уязвимостей в программных средствах защиты информации в КС, внедрение программных закладок.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74172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528" y="0"/>
            <a:ext cx="8424936" cy="114300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Причины, способствующие реализации угроз НСД к информации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268760"/>
            <a:ext cx="9144000" cy="5589240"/>
          </a:xfrm>
        </p:spPr>
        <p:txBody>
          <a:bodyPr>
            <a:noAutofit/>
          </a:bodyPr>
          <a:lstStyle/>
          <a:p>
            <a:r>
              <a:rPr lang="ru-RU" dirty="0" smtClean="0"/>
              <a:t>Ошибки в правилах разграничения доступа к информации.</a:t>
            </a:r>
            <a:endParaRPr lang="ru-RU" dirty="0"/>
          </a:p>
          <a:p>
            <a:r>
              <a:rPr lang="ru-RU" dirty="0" smtClean="0"/>
              <a:t>Слабая </a:t>
            </a:r>
            <a:r>
              <a:rPr lang="ru-RU" dirty="0"/>
              <a:t>защищённость средств </a:t>
            </a:r>
            <a:r>
              <a:rPr lang="ru-RU" dirty="0" smtClean="0"/>
              <a:t>аутентификации </a:t>
            </a:r>
            <a:r>
              <a:rPr lang="ru-RU" dirty="0"/>
              <a:t>(хищение паролей, смарт-карт, физический доступ к плохо охраняемому оборудованию, доступ к незаблокированным рабочим местам сотрудников в </a:t>
            </a:r>
            <a:r>
              <a:rPr lang="ru-RU" dirty="0" smtClean="0"/>
              <a:t>их отсутствие).</a:t>
            </a:r>
            <a:endParaRPr lang="ru-RU" dirty="0"/>
          </a:p>
          <a:p>
            <a:r>
              <a:rPr lang="ru-RU" dirty="0" smtClean="0"/>
              <a:t>Ошибки </a:t>
            </a:r>
            <a:r>
              <a:rPr lang="ru-RU" dirty="0"/>
              <a:t>в программном </a:t>
            </a:r>
            <a:r>
              <a:rPr lang="ru-RU" dirty="0" smtClean="0"/>
              <a:t>обеспечении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814924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25121"/>
            <a:ext cx="8496944" cy="1143000"/>
          </a:xfrm>
        </p:spPr>
        <p:txBody>
          <a:bodyPr>
            <a:normAutofit fontScale="90000"/>
          </a:bodyPr>
          <a:lstStyle/>
          <a:p>
            <a:r>
              <a:rPr lang="ru-RU" dirty="0"/>
              <a:t>Причины, способствующие реализации угроз НСД к информации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484784"/>
            <a:ext cx="9144000" cy="5373216"/>
          </a:xfrm>
        </p:spPr>
        <p:txBody>
          <a:bodyPr>
            <a:normAutofit/>
          </a:bodyPr>
          <a:lstStyle/>
          <a:p>
            <a:r>
              <a:rPr lang="ru-RU" dirty="0" smtClean="0"/>
              <a:t>Злоупотребление </a:t>
            </a:r>
            <a:r>
              <a:rPr lang="ru-RU" dirty="0"/>
              <a:t>служебными полномочиями </a:t>
            </a:r>
            <a:r>
              <a:rPr lang="ru-RU" dirty="0" smtClean="0"/>
              <a:t>(кража </a:t>
            </a:r>
            <a:r>
              <a:rPr lang="ru-RU" dirty="0"/>
              <a:t>резервных </a:t>
            </a:r>
            <a:r>
              <a:rPr lang="ru-RU" dirty="0" smtClean="0"/>
              <a:t>копий ценной информации, </a:t>
            </a:r>
            <a:r>
              <a:rPr lang="ru-RU" dirty="0"/>
              <a:t>копирование информации на внешние носители при </a:t>
            </a:r>
            <a:r>
              <a:rPr lang="ru-RU" dirty="0" smtClean="0"/>
              <a:t>наличии права </a:t>
            </a:r>
            <a:r>
              <a:rPr lang="ru-RU" dirty="0"/>
              <a:t>доступа к информации</a:t>
            </a:r>
            <a:r>
              <a:rPr lang="ru-RU" dirty="0" smtClean="0"/>
              <a:t>).</a:t>
            </a:r>
            <a:endParaRPr lang="ru-RU" dirty="0"/>
          </a:p>
          <a:p>
            <a:r>
              <a:rPr lang="ru-RU" dirty="0" smtClean="0"/>
              <a:t>Прослушивание</a:t>
            </a:r>
            <a:r>
              <a:rPr lang="ru-RU" dirty="0"/>
              <a:t> каналов связи при использовании незащищённых соединений внутри </a:t>
            </a:r>
            <a:r>
              <a:rPr lang="ru-RU" dirty="0" smtClean="0"/>
              <a:t>корпоративной ЛВС.</a:t>
            </a:r>
            <a:endParaRPr lang="ru-RU" dirty="0"/>
          </a:p>
          <a:p>
            <a:r>
              <a:rPr lang="ru-RU" dirty="0" smtClean="0"/>
              <a:t>Использование вредоносных программ </a:t>
            </a:r>
            <a:r>
              <a:rPr lang="ru-RU" dirty="0"/>
              <a:t>на компьютерах сотрудников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076746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/>
              <a:t>Принципы защиты информации от несанкционированного доступа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196752"/>
            <a:ext cx="9144000" cy="5661248"/>
          </a:xfrm>
        </p:spPr>
        <p:txBody>
          <a:bodyPr/>
          <a:lstStyle/>
          <a:p>
            <a:r>
              <a:rPr lang="ru-RU" dirty="0"/>
              <a:t>Принцип обоснованности </a:t>
            </a:r>
            <a:r>
              <a:rPr lang="ru-RU" dirty="0" smtClean="0"/>
              <a:t>доступа.</a:t>
            </a:r>
            <a:endParaRPr lang="ru-RU" dirty="0"/>
          </a:p>
          <a:p>
            <a:pPr marL="0" indent="0">
              <a:buNone/>
            </a:pPr>
            <a:r>
              <a:rPr lang="ru-RU" dirty="0" smtClean="0"/>
              <a:t>Обязательное выполнение </a:t>
            </a:r>
            <a:r>
              <a:rPr lang="ru-RU" dirty="0"/>
              <a:t>2-х основных условий: пользователь должен иметь достаточную </a:t>
            </a:r>
            <a:r>
              <a:rPr lang="ru-RU" dirty="0" smtClean="0"/>
              <a:t>«степень допуска» </a:t>
            </a:r>
            <a:r>
              <a:rPr lang="ru-RU" dirty="0"/>
              <a:t>для получения информации требуемого им уровня </a:t>
            </a:r>
            <a:r>
              <a:rPr lang="ru-RU" dirty="0" smtClean="0"/>
              <a:t>конфиденциальности </a:t>
            </a:r>
            <a:r>
              <a:rPr lang="ru-RU" dirty="0"/>
              <a:t>и эта информация необходима ему для выполнения его производственных функций.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0931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1663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/>
              <a:t>Принципы защиты информации от несанкционированного доступа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340768"/>
            <a:ext cx="9144000" cy="5517232"/>
          </a:xfrm>
        </p:spPr>
        <p:txBody>
          <a:bodyPr/>
          <a:lstStyle/>
          <a:p>
            <a:r>
              <a:rPr lang="ru-RU" dirty="0"/>
              <a:t>Принцип достаточной глубины контроля </a:t>
            </a:r>
            <a:r>
              <a:rPr lang="ru-RU" dirty="0" smtClean="0"/>
              <a:t>доступа.</a:t>
            </a:r>
            <a:endParaRPr lang="ru-RU" dirty="0"/>
          </a:p>
          <a:p>
            <a:pPr marL="0" indent="0">
              <a:buNone/>
            </a:pPr>
            <a:r>
              <a:rPr lang="ru-RU" dirty="0" smtClean="0"/>
              <a:t>Средства </a:t>
            </a:r>
            <a:r>
              <a:rPr lang="ru-RU" dirty="0"/>
              <a:t>защиты информации должны включать механизмы контроля доступа ко всем видам информационных и программных ресурсов автоматизированных систем, которые в соответствии с принципом обоснованности доступа следует разделять между пользователями.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0455029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/>
              <a:t>Принципы защиты информации от несанкционированного доступа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340768"/>
            <a:ext cx="9144000" cy="5517232"/>
          </a:xfrm>
        </p:spPr>
        <p:txBody>
          <a:bodyPr>
            <a:normAutofit lnSpcReduction="10000"/>
          </a:bodyPr>
          <a:lstStyle/>
          <a:p>
            <a:r>
              <a:rPr lang="ru-RU" dirty="0"/>
              <a:t>Принцип разграничения потоков </a:t>
            </a:r>
            <a:r>
              <a:rPr lang="ru-RU" dirty="0" smtClean="0"/>
              <a:t>информации.</a:t>
            </a:r>
            <a:endParaRPr lang="ru-RU" dirty="0"/>
          </a:p>
          <a:p>
            <a:pPr marL="0" indent="0">
              <a:buNone/>
            </a:pPr>
            <a:r>
              <a:rPr lang="ru-RU" dirty="0" smtClean="0"/>
              <a:t>Для </a:t>
            </a:r>
            <a:r>
              <a:rPr lang="ru-RU" dirty="0"/>
              <a:t>предупреждения нарушения безопасности информации, которое, например, может иметь место при записи секретной информации на несекретные носители и в несекретные файлы, ее передаче программам и процессам, не предназначенным для обработки секретной информации, а также при передаче секретной информации по незащищенным каналам и линиям связи, необходимо осуществлять соответствующее разграничение потоков информации. </a:t>
            </a:r>
          </a:p>
        </p:txBody>
      </p:sp>
    </p:spTree>
    <p:extLst>
      <p:ext uri="{BB962C8B-B14F-4D97-AF65-F5344CB8AC3E}">
        <p14:creationId xmlns:p14="http://schemas.microsoft.com/office/powerpoint/2010/main" val="308634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Принципы защиты информации от несанкционированного доступа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484784"/>
            <a:ext cx="9144000" cy="5373216"/>
          </a:xfrm>
        </p:spPr>
        <p:txBody>
          <a:bodyPr/>
          <a:lstStyle/>
          <a:p>
            <a:r>
              <a:rPr lang="ru-RU" dirty="0"/>
              <a:t>Принцип чистоты повторно используемых </a:t>
            </a:r>
            <a:r>
              <a:rPr lang="ru-RU" dirty="0" smtClean="0"/>
              <a:t>ресурсов.</a:t>
            </a:r>
            <a:endParaRPr lang="ru-RU" dirty="0"/>
          </a:p>
          <a:p>
            <a:pPr marL="0" indent="0">
              <a:buNone/>
            </a:pPr>
            <a:r>
              <a:rPr lang="ru-RU" dirty="0" smtClean="0"/>
              <a:t>Очистка </a:t>
            </a:r>
            <a:r>
              <a:rPr lang="ru-RU" dirty="0"/>
              <a:t>ресурсов, содержащих конфиденциальную информацию, при их удалении или освобождении пользователем до перераспределения этих ресурсов другим пользователям. </a:t>
            </a:r>
          </a:p>
        </p:txBody>
      </p:sp>
    </p:spTree>
    <p:extLst>
      <p:ext uri="{BB962C8B-B14F-4D97-AF65-F5344CB8AC3E}">
        <p14:creationId xmlns:p14="http://schemas.microsoft.com/office/powerpoint/2010/main" val="18363994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/>
              <a:t>Принципы защиты информации от несанкционированного доступа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196752"/>
            <a:ext cx="9144000" cy="5661248"/>
          </a:xfrm>
        </p:spPr>
        <p:txBody>
          <a:bodyPr>
            <a:normAutofit/>
          </a:bodyPr>
          <a:lstStyle/>
          <a:p>
            <a:r>
              <a:rPr lang="ru-RU" dirty="0"/>
              <a:t>Принцип персональной </a:t>
            </a:r>
            <a:r>
              <a:rPr lang="ru-RU" dirty="0" smtClean="0"/>
              <a:t>ответственности.</a:t>
            </a:r>
            <a:endParaRPr lang="ru-RU" dirty="0"/>
          </a:p>
          <a:p>
            <a:pPr marL="0" indent="0">
              <a:buNone/>
            </a:pPr>
            <a:r>
              <a:rPr lang="ru-RU" dirty="0" smtClean="0"/>
              <a:t>Каждый </a:t>
            </a:r>
            <a:r>
              <a:rPr lang="ru-RU" dirty="0"/>
              <a:t>пользователь должен нести персональную ответственность за свою деятельность в системе, включая любые операции с конфиденциальной информацией </a:t>
            </a:r>
            <a:r>
              <a:rPr lang="ru-RU"/>
              <a:t>и </a:t>
            </a:r>
            <a:r>
              <a:rPr lang="ru-RU" smtClean="0"/>
              <a:t>возможные </a:t>
            </a:r>
            <a:r>
              <a:rPr lang="ru-RU" dirty="0"/>
              <a:t>нарушения ее защиты, т.е. какие-либо случайные или умышленные действия, которые приводят или могут привести к несанкционированному ознакомлению с конфиденциальной информацией , ее искажению или уничтожению, или делают такую информацию недоступной для законных пользователей.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280851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1663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/>
              <a:t>Принципы защиты информации от несанкционированного доступа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340768"/>
            <a:ext cx="9144000" cy="5517232"/>
          </a:xfrm>
        </p:spPr>
        <p:txBody>
          <a:bodyPr>
            <a:normAutofit/>
          </a:bodyPr>
          <a:lstStyle/>
          <a:p>
            <a:r>
              <a:rPr lang="ru-RU" dirty="0"/>
              <a:t>Принцип целостности средств защиты</a:t>
            </a:r>
          </a:p>
          <a:p>
            <a:pPr marL="0" indent="0">
              <a:buNone/>
            </a:pPr>
            <a:r>
              <a:rPr lang="ru-RU" dirty="0" smtClean="0"/>
              <a:t>Средства </a:t>
            </a:r>
            <a:r>
              <a:rPr lang="ru-RU" dirty="0"/>
              <a:t>защиты информации в автоматизированных системах должны точно выполнять свои функции в соответствии с перечисленными принципами и быть изолированными от пользователей, а для своего сопровождения </a:t>
            </a:r>
            <a:r>
              <a:rPr lang="ru-RU" dirty="0" smtClean="0"/>
              <a:t>должны </a:t>
            </a:r>
            <a:r>
              <a:rPr lang="ru-RU" dirty="0"/>
              <a:t>включать специальный защищенный интерфейс для средств контроля, сигнализации о попытках нарушения защиты информации и воздействия на процессы в системе. </a:t>
            </a:r>
          </a:p>
        </p:txBody>
      </p:sp>
    </p:spTree>
    <p:extLst>
      <p:ext uri="{BB962C8B-B14F-4D97-AF65-F5344CB8AC3E}">
        <p14:creationId xmlns:p14="http://schemas.microsoft.com/office/powerpoint/2010/main" val="6243158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1266"/>
            <a:ext cx="8229600" cy="825446"/>
          </a:xfrm>
        </p:spPr>
        <p:txBody>
          <a:bodyPr/>
          <a:lstStyle/>
          <a:p>
            <a:r>
              <a:rPr lang="ru-RU" dirty="0" smtClean="0"/>
              <a:t>Основная литература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836712"/>
            <a:ext cx="9144000" cy="6021288"/>
          </a:xfrm>
        </p:spPr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ru-RU" altLang="ru-RU" dirty="0" smtClean="0"/>
              <a:t>Смит Р. Аутентификация: от паролей до открытых ключей. М.: Изд. дом «Вильямс», 2002.</a:t>
            </a:r>
          </a:p>
          <a:p>
            <a:pPr marL="514350" indent="-514350">
              <a:buFont typeface="+mj-lt"/>
              <a:buAutoNum type="arabicPeriod"/>
            </a:pPr>
            <a:r>
              <a:rPr lang="ru-RU" altLang="ru-RU" dirty="0" smtClean="0"/>
              <a:t>Горбатов В.С., Полянская О.Ю. Основы технологии </a:t>
            </a:r>
            <a:r>
              <a:rPr lang="en-US" altLang="ru-RU" dirty="0" smtClean="0"/>
              <a:t>PKI. </a:t>
            </a:r>
            <a:r>
              <a:rPr lang="ru-RU" altLang="ru-RU" dirty="0" smtClean="0"/>
              <a:t>М.: Горячая линия-Телеком, 2004.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 Щеглов А.Ю. Защита компьютерной информации от несанкционированного доступа. СПб.: Наука и техника, 2004.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Хорев П.Б. Программно-аппаратная защита информации. М.: ФОРУМ, 2015.</a:t>
            </a:r>
          </a:p>
        </p:txBody>
      </p:sp>
    </p:spTree>
    <p:extLst>
      <p:ext uri="{BB962C8B-B14F-4D97-AF65-F5344CB8AC3E}">
        <p14:creationId xmlns:p14="http://schemas.microsoft.com/office/powerpoint/2010/main" val="32220925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Основные направления обеспечения защиты от НСД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Создание системы </a:t>
            </a:r>
            <a:r>
              <a:rPr lang="ru-RU" dirty="0"/>
              <a:t>разграничения доступа (СРД) субъектов к объектам </a:t>
            </a:r>
            <a:r>
              <a:rPr lang="ru-RU" dirty="0" smtClean="0"/>
              <a:t>доступа</a:t>
            </a:r>
            <a:r>
              <a:rPr lang="ru-RU" dirty="0"/>
              <a:t>.</a:t>
            </a:r>
            <a:endParaRPr lang="ru-RU" dirty="0" smtClean="0"/>
          </a:p>
          <a:p>
            <a:r>
              <a:rPr lang="ru-RU" dirty="0" smtClean="0"/>
              <a:t>Создание обеспечивающих средств </a:t>
            </a:r>
            <a:r>
              <a:rPr lang="ru-RU" dirty="0"/>
              <a:t>для СРД.</a:t>
            </a:r>
          </a:p>
        </p:txBody>
      </p:sp>
    </p:spTree>
    <p:extLst>
      <p:ext uri="{BB962C8B-B14F-4D97-AF65-F5344CB8AC3E}">
        <p14:creationId xmlns:p14="http://schemas.microsoft.com/office/powerpoint/2010/main" val="3899149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</p:spPr>
        <p:txBody>
          <a:bodyPr/>
          <a:lstStyle/>
          <a:p>
            <a:r>
              <a:rPr lang="ru-RU" dirty="0" smtClean="0"/>
              <a:t>Основные функции </a:t>
            </a:r>
            <a:r>
              <a:rPr lang="ru-RU" dirty="0"/>
              <a:t>СРД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196752"/>
            <a:ext cx="9144000" cy="5661248"/>
          </a:xfrm>
        </p:spPr>
        <p:txBody>
          <a:bodyPr>
            <a:normAutofit fontScale="92500" lnSpcReduction="10000"/>
          </a:bodyPr>
          <a:lstStyle/>
          <a:p>
            <a:r>
              <a:rPr lang="ru-RU" dirty="0" smtClean="0"/>
              <a:t>реализация </a:t>
            </a:r>
            <a:r>
              <a:rPr lang="ru-RU" dirty="0"/>
              <a:t>правил разграничения доступа (ПРД) субъектов и их процессов к данным</a:t>
            </a:r>
            <a:r>
              <a:rPr lang="ru-RU" dirty="0" smtClean="0"/>
              <a:t>;</a:t>
            </a:r>
          </a:p>
          <a:p>
            <a:r>
              <a:rPr lang="ru-RU" dirty="0" smtClean="0"/>
              <a:t>реализация </a:t>
            </a:r>
            <a:r>
              <a:rPr lang="ru-RU" dirty="0"/>
              <a:t>ПРД субъектов и их процессов к устройствам создания твердых копий</a:t>
            </a:r>
            <a:r>
              <a:rPr lang="ru-RU" dirty="0" smtClean="0"/>
              <a:t>;</a:t>
            </a:r>
          </a:p>
          <a:p>
            <a:r>
              <a:rPr lang="ru-RU" dirty="0" smtClean="0"/>
              <a:t>изоляция </a:t>
            </a:r>
            <a:r>
              <a:rPr lang="ru-RU" dirty="0"/>
              <a:t>программ процесса, выполняемого в интересах субъекта, от других субъектов</a:t>
            </a:r>
            <a:r>
              <a:rPr lang="ru-RU" dirty="0" smtClean="0"/>
              <a:t>;</a:t>
            </a:r>
          </a:p>
          <a:p>
            <a:r>
              <a:rPr lang="ru-RU" dirty="0" smtClean="0"/>
              <a:t>управление </a:t>
            </a:r>
            <a:r>
              <a:rPr lang="ru-RU" dirty="0"/>
              <a:t>потоками данных в целях предотвращения записи данных на носители несоответствующего грифа</a:t>
            </a:r>
            <a:r>
              <a:rPr lang="ru-RU" dirty="0" smtClean="0"/>
              <a:t>;</a:t>
            </a:r>
          </a:p>
          <a:p>
            <a:r>
              <a:rPr lang="ru-RU" dirty="0" smtClean="0"/>
              <a:t>реализация </a:t>
            </a:r>
            <a:r>
              <a:rPr lang="ru-RU" dirty="0"/>
              <a:t>правил обмена данными между субъектами для АС и СВТ, построенных по сетевым принципам.</a:t>
            </a:r>
          </a:p>
        </p:txBody>
      </p:sp>
    </p:spTree>
    <p:extLst>
      <p:ext uri="{BB962C8B-B14F-4D97-AF65-F5344CB8AC3E}">
        <p14:creationId xmlns:p14="http://schemas.microsoft.com/office/powerpoint/2010/main" val="42173549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/>
              <a:t>Функции </a:t>
            </a:r>
            <a:r>
              <a:rPr lang="ru-RU" dirty="0" smtClean="0"/>
              <a:t>обеспечивающих средств </a:t>
            </a:r>
            <a:r>
              <a:rPr lang="ru-RU" dirty="0"/>
              <a:t>для СРД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268760"/>
            <a:ext cx="9144000" cy="5589240"/>
          </a:xfrm>
        </p:spPr>
        <p:txBody>
          <a:bodyPr>
            <a:normAutofit lnSpcReduction="10000"/>
          </a:bodyPr>
          <a:lstStyle/>
          <a:p>
            <a:r>
              <a:rPr lang="ru-RU" dirty="0" smtClean="0"/>
              <a:t>идентификация </a:t>
            </a:r>
            <a:r>
              <a:rPr lang="ru-RU" dirty="0"/>
              <a:t>и </a:t>
            </a:r>
            <a:r>
              <a:rPr lang="ru-RU" dirty="0" smtClean="0"/>
              <a:t>аутентификация </a:t>
            </a:r>
            <a:r>
              <a:rPr lang="ru-RU" dirty="0"/>
              <a:t>субъектов и поддержание привязки субъекта к процессу, выполняемому для субъекта</a:t>
            </a:r>
            <a:r>
              <a:rPr lang="ru-RU" dirty="0" smtClean="0"/>
              <a:t>;</a:t>
            </a:r>
          </a:p>
          <a:p>
            <a:r>
              <a:rPr lang="ru-RU" dirty="0" smtClean="0"/>
              <a:t>регистрация </a:t>
            </a:r>
            <a:r>
              <a:rPr lang="ru-RU" dirty="0"/>
              <a:t>действий субъекта и его процесса</a:t>
            </a:r>
            <a:r>
              <a:rPr lang="ru-RU" dirty="0" smtClean="0"/>
              <a:t>;</a:t>
            </a:r>
          </a:p>
          <a:p>
            <a:r>
              <a:rPr lang="ru-RU" dirty="0" smtClean="0"/>
              <a:t>предоставление </a:t>
            </a:r>
            <a:r>
              <a:rPr lang="ru-RU" dirty="0"/>
              <a:t>возможностей исключения и включения новых субъектов и объектов доступа, а также изменение полномочий субъектов</a:t>
            </a:r>
            <a:r>
              <a:rPr lang="ru-RU" dirty="0" smtClean="0"/>
              <a:t>;</a:t>
            </a:r>
          </a:p>
          <a:p>
            <a:r>
              <a:rPr lang="ru-RU" dirty="0" smtClean="0"/>
              <a:t>реакция </a:t>
            </a:r>
            <a:r>
              <a:rPr lang="ru-RU" dirty="0"/>
              <a:t>на попытки НСД, например, </a:t>
            </a:r>
            <a:r>
              <a:rPr lang="ru-RU" dirty="0" smtClean="0"/>
              <a:t>сигнализация, блокировка, </a:t>
            </a:r>
            <a:r>
              <a:rPr lang="ru-RU" dirty="0"/>
              <a:t>восстановление после НСД;</a:t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5551169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Функции обеспечивающих средств для СРД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412776"/>
            <a:ext cx="9144000" cy="5445224"/>
          </a:xfrm>
        </p:spPr>
        <p:txBody>
          <a:bodyPr>
            <a:normAutofit/>
          </a:bodyPr>
          <a:lstStyle/>
          <a:p>
            <a:r>
              <a:rPr lang="ru-RU" dirty="0" smtClean="0"/>
              <a:t>тестирование;</a:t>
            </a:r>
          </a:p>
          <a:p>
            <a:r>
              <a:rPr lang="ru-RU" dirty="0" smtClean="0"/>
              <a:t>очистка </a:t>
            </a:r>
            <a:r>
              <a:rPr lang="ru-RU" dirty="0"/>
              <a:t>оперативной памяти и рабочих областей на магнитных носителях после завершения работы пользователя с защищаемыми данными</a:t>
            </a:r>
            <a:r>
              <a:rPr lang="ru-RU" dirty="0" smtClean="0"/>
              <a:t>;</a:t>
            </a:r>
          </a:p>
          <a:p>
            <a:r>
              <a:rPr lang="ru-RU" dirty="0" smtClean="0"/>
              <a:t>учет </a:t>
            </a:r>
            <a:r>
              <a:rPr lang="ru-RU" dirty="0"/>
              <a:t>выходных печатных и графических форм и твердых копий в АС</a:t>
            </a:r>
            <a:r>
              <a:rPr lang="ru-RU" dirty="0" smtClean="0"/>
              <a:t>;</a:t>
            </a:r>
          </a:p>
          <a:p>
            <a:r>
              <a:rPr lang="ru-RU" dirty="0" smtClean="0"/>
              <a:t>контроль </a:t>
            </a:r>
            <a:r>
              <a:rPr lang="ru-RU" dirty="0"/>
              <a:t>целостности программной и информационной части как СРД, так и обеспечивающих ее средств.</a:t>
            </a:r>
          </a:p>
        </p:txBody>
      </p:sp>
    </p:spTree>
    <p:extLst>
      <p:ext uri="{BB962C8B-B14F-4D97-AF65-F5344CB8AC3E}">
        <p14:creationId xmlns:p14="http://schemas.microsoft.com/office/powerpoint/2010/main" val="131139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0"/>
            <a:ext cx="8532812" cy="1417638"/>
          </a:xfrm>
        </p:spPr>
        <p:txBody>
          <a:bodyPr/>
          <a:lstStyle/>
          <a:p>
            <a:pPr algn="ctr"/>
            <a:r>
              <a:rPr lang="ru-RU" altLang="ru-RU" sz="4000" dirty="0" smtClean="0"/>
              <a:t>Основные способы защиты от НСД к информации 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484313"/>
            <a:ext cx="9144000" cy="5373687"/>
          </a:xfrm>
        </p:spPr>
        <p:txBody>
          <a:bodyPr/>
          <a:lstStyle/>
          <a:p>
            <a:r>
              <a:rPr lang="ru-RU" altLang="ru-RU" dirty="0" smtClean="0"/>
              <a:t>Идентификация и аутентификация субъектов компьютерной системы (пользователей и процессов);</a:t>
            </a:r>
          </a:p>
          <a:p>
            <a:r>
              <a:rPr lang="ru-RU" altLang="ru-RU" i="1" dirty="0" smtClean="0"/>
              <a:t>авторизация субъектов </a:t>
            </a:r>
            <a:r>
              <a:rPr lang="ru-RU" altLang="ru-RU" dirty="0" smtClean="0"/>
              <a:t>(наделение их индивидуальным набором прав и привилегий в КС, включая права доступа к объектам с конфиденциальной информацией);</a:t>
            </a:r>
          </a:p>
          <a:p>
            <a:r>
              <a:rPr lang="ru-RU" altLang="ru-RU" i="1" dirty="0" smtClean="0"/>
              <a:t>аудит </a:t>
            </a:r>
            <a:r>
              <a:rPr lang="ru-RU" altLang="ru-RU" dirty="0" smtClean="0"/>
              <a:t>всех потенциально опасных действий субъектов в КС (их учет и регистрация в специальном журнале).</a:t>
            </a:r>
            <a:endParaRPr lang="ru-RU" altLang="ru-RU" i="1" dirty="0" smtClean="0"/>
          </a:p>
        </p:txBody>
      </p:sp>
    </p:spTree>
    <p:extLst>
      <p:ext uri="{BB962C8B-B14F-4D97-AF65-F5344CB8AC3E}">
        <p14:creationId xmlns:p14="http://schemas.microsoft.com/office/powerpoint/2010/main" val="23081712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0"/>
            <a:ext cx="8604250" cy="1268413"/>
          </a:xfrm>
        </p:spPr>
        <p:txBody>
          <a:bodyPr rtlCol="0">
            <a:normAutofit fontScale="90000"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sz="4000" dirty="0"/>
              <a:t>Необходимость ведения регистрационной базы данных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188" y="1341438"/>
            <a:ext cx="8532812" cy="5516562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r>
              <a:rPr altLang="ru-RU" smtClean="0"/>
              <a:t>Присвоение каждому пользователю КС уникального имени позволяет предоставить разным пользователям КС различный уровень прав в ней и дает возможность полного учета всех действий пользователя в системе в журнале аудита.</a:t>
            </a:r>
          </a:p>
        </p:txBody>
      </p:sp>
    </p:spTree>
    <p:extLst>
      <p:ext uri="{BB962C8B-B14F-4D97-AF65-F5344CB8AC3E}">
        <p14:creationId xmlns:p14="http://schemas.microsoft.com/office/powerpoint/2010/main" val="4099581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0"/>
            <a:ext cx="8604250" cy="1417638"/>
          </a:xfrm>
        </p:spPr>
        <p:txBody>
          <a:bodyPr/>
          <a:lstStyle/>
          <a:p>
            <a:pPr algn="ctr"/>
            <a:r>
              <a:rPr lang="ru-RU" altLang="ru-RU" sz="4000" dirty="0" smtClean="0"/>
              <a:t>Типичная структура учетной записи </a:t>
            </a:r>
            <a:r>
              <a:rPr lang="ru-RU" altLang="ru-RU" sz="4000" i="1" dirty="0" smtClean="0"/>
              <a:t>i</a:t>
            </a:r>
            <a:r>
              <a:rPr lang="ru-RU" altLang="ru-RU" sz="4000" dirty="0" smtClean="0"/>
              <a:t> в регистрационной базе данных 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412875"/>
            <a:ext cx="8604250" cy="5445125"/>
          </a:xfrm>
        </p:spPr>
        <p:txBody>
          <a:bodyPr/>
          <a:lstStyle/>
          <a:p>
            <a:r>
              <a:rPr lang="ru-RU" altLang="ru-RU" dirty="0" smtClean="0"/>
              <a:t>имя (идентификатор) пользователя </a:t>
            </a:r>
            <a:r>
              <a:rPr lang="ru-RU" altLang="ru-RU" dirty="0" err="1" smtClean="0"/>
              <a:t>ID</a:t>
            </a:r>
            <a:r>
              <a:rPr lang="ru-RU" altLang="ru-RU" baseline="-25000" dirty="0" err="1" smtClean="0"/>
              <a:t>i</a:t>
            </a:r>
            <a:r>
              <a:rPr lang="ru-RU" altLang="ru-RU" dirty="0" smtClean="0"/>
              <a:t>;</a:t>
            </a:r>
          </a:p>
          <a:p>
            <a:r>
              <a:rPr lang="ru-RU" altLang="ru-RU" dirty="0" smtClean="0"/>
              <a:t>полное имя пользователя и его должность в организации </a:t>
            </a:r>
            <a:r>
              <a:rPr lang="ru-RU" altLang="ru-RU" dirty="0" err="1" smtClean="0"/>
              <a:t>D</a:t>
            </a:r>
            <a:r>
              <a:rPr lang="ru-RU" altLang="ru-RU" baseline="-25000" dirty="0" err="1" smtClean="0"/>
              <a:t>i</a:t>
            </a:r>
            <a:r>
              <a:rPr lang="ru-RU" altLang="ru-RU" dirty="0" smtClean="0"/>
              <a:t>;</a:t>
            </a:r>
          </a:p>
          <a:p>
            <a:r>
              <a:rPr lang="ru-RU" altLang="ru-RU" dirty="0" smtClean="0"/>
              <a:t>случайное значение, генерируемое при регистрации пользователя в КС, </a:t>
            </a:r>
            <a:r>
              <a:rPr lang="ru-RU" altLang="ru-RU" dirty="0" err="1" smtClean="0"/>
              <a:t>S</a:t>
            </a:r>
            <a:r>
              <a:rPr lang="ru-RU" altLang="ru-RU" baseline="-25000" dirty="0" err="1" smtClean="0"/>
              <a:t>i</a:t>
            </a:r>
            <a:r>
              <a:rPr lang="ru-RU" altLang="ru-RU" dirty="0" smtClean="0"/>
              <a:t>, или относительный номер учетной записи </a:t>
            </a:r>
            <a:r>
              <a:rPr lang="ru-RU" altLang="ru-RU" dirty="0" err="1" smtClean="0"/>
              <a:t>RID</a:t>
            </a:r>
            <a:r>
              <a:rPr lang="ru-RU" altLang="ru-RU" baseline="-25000" dirty="0" err="1" smtClean="0"/>
              <a:t>i</a:t>
            </a:r>
            <a:r>
              <a:rPr lang="ru-RU" altLang="ru-RU" dirty="0" smtClean="0"/>
              <a:t>;</a:t>
            </a:r>
          </a:p>
          <a:p>
            <a:r>
              <a:rPr lang="ru-RU" altLang="ru-RU" dirty="0" smtClean="0"/>
              <a:t>аутентифицирующая пользователя информация </a:t>
            </a:r>
            <a:r>
              <a:rPr lang="ru-RU" altLang="ru-RU" dirty="0" err="1" smtClean="0"/>
              <a:t>P</a:t>
            </a:r>
            <a:r>
              <a:rPr lang="ru-RU" altLang="ru-RU" baseline="-25000" dirty="0" err="1" smtClean="0"/>
              <a:t>i</a:t>
            </a:r>
            <a:r>
              <a:rPr lang="ru-RU" altLang="ru-RU" dirty="0" smtClean="0"/>
              <a:t> (например, хеш-значение его пароля);</a:t>
            </a:r>
          </a:p>
          <a:p>
            <a:r>
              <a:rPr lang="ru-RU" altLang="ru-RU" dirty="0" smtClean="0"/>
              <a:t>информация о правах пользователя в КС </a:t>
            </a:r>
            <a:r>
              <a:rPr lang="ru-RU" altLang="ru-RU" dirty="0" err="1" smtClean="0"/>
              <a:t>G</a:t>
            </a:r>
            <a:r>
              <a:rPr lang="ru-RU" altLang="ru-RU" baseline="-25000" dirty="0" err="1" smtClean="0"/>
              <a:t>i</a:t>
            </a:r>
            <a:r>
              <a:rPr lang="ru-RU" altLang="ru-RU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1170334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0"/>
            <a:ext cx="8604250" cy="1052513"/>
          </a:xfrm>
        </p:spPr>
        <p:txBody>
          <a:bodyPr/>
          <a:lstStyle/>
          <a:p>
            <a:pPr algn="ctr"/>
            <a:r>
              <a:rPr altLang="ru-RU" smtClean="0"/>
              <a:t>Причины использования </a:t>
            </a:r>
            <a:r>
              <a:rPr lang="en-US" altLang="ru-RU" smtClean="0"/>
              <a:t>S</a:t>
            </a:r>
            <a:r>
              <a:rPr lang="en-US" altLang="ru-RU" baseline="-25000" smtClean="0"/>
              <a:t>i</a:t>
            </a:r>
            <a:r>
              <a:rPr altLang="ru-RU" smtClean="0"/>
              <a:t> (</a:t>
            </a:r>
            <a:r>
              <a:rPr lang="en-US" altLang="ru-RU" smtClean="0"/>
              <a:t>RID</a:t>
            </a:r>
            <a:r>
              <a:rPr lang="en-US" altLang="ru-RU" baseline="-25000" smtClean="0"/>
              <a:t>i</a:t>
            </a:r>
            <a:r>
              <a:rPr altLang="ru-RU" smtClean="0"/>
              <a:t>)</a:t>
            </a:r>
            <a:endParaRPr altLang="ru-RU" baseline="-25000" smtClean="0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981075"/>
            <a:ext cx="8424863" cy="5876925"/>
          </a:xfrm>
        </p:spPr>
        <p:txBody>
          <a:bodyPr/>
          <a:lstStyle/>
          <a:p>
            <a:pPr marL="609600" indent="-609600">
              <a:lnSpc>
                <a:spcPct val="90000"/>
              </a:lnSpc>
              <a:buFont typeface="Wingdings" pitchFamily="2" charset="2"/>
              <a:buNone/>
            </a:pPr>
            <a:r>
              <a:rPr altLang="ru-RU" dirty="0" err="1" smtClean="0"/>
              <a:t>Применяются</a:t>
            </a:r>
            <a:r>
              <a:rPr altLang="ru-RU" dirty="0" smtClean="0"/>
              <a:t> </a:t>
            </a:r>
            <a:r>
              <a:rPr altLang="ru-RU" dirty="0" err="1" smtClean="0"/>
              <a:t>при</a:t>
            </a:r>
            <a:r>
              <a:rPr altLang="ru-RU" dirty="0" smtClean="0"/>
              <a:t> </a:t>
            </a:r>
            <a:r>
              <a:rPr altLang="ru-RU" dirty="0" err="1" smtClean="0"/>
              <a:t>вычислении</a:t>
            </a:r>
            <a:r>
              <a:rPr altLang="ru-RU" dirty="0" smtClean="0"/>
              <a:t> хеш-</a:t>
            </a:r>
            <a:r>
              <a:rPr altLang="ru-RU" dirty="0" err="1" smtClean="0"/>
              <a:t>значения</a:t>
            </a:r>
            <a:r>
              <a:rPr altLang="ru-RU" dirty="0" smtClean="0"/>
              <a:t> </a:t>
            </a:r>
            <a:r>
              <a:rPr altLang="ru-RU" dirty="0" err="1" smtClean="0"/>
              <a:t>пароля</a:t>
            </a:r>
            <a:r>
              <a:rPr altLang="ru-RU" dirty="0" smtClean="0"/>
              <a:t> </a:t>
            </a:r>
            <a:r>
              <a:rPr altLang="ru-RU" dirty="0" err="1" smtClean="0"/>
              <a:t>пользователя</a:t>
            </a:r>
            <a:r>
              <a:rPr altLang="ru-RU" dirty="0" smtClean="0"/>
              <a:t> </a:t>
            </a:r>
            <a:r>
              <a:rPr altLang="ru-RU" dirty="0" err="1" smtClean="0"/>
              <a:t>для</a:t>
            </a:r>
            <a:r>
              <a:rPr altLang="ru-RU" dirty="0" smtClean="0"/>
              <a:t>:</a:t>
            </a:r>
          </a:p>
          <a:p>
            <a:pPr marL="609600" indent="-609600">
              <a:lnSpc>
                <a:spcPct val="90000"/>
              </a:lnSpc>
            </a:pPr>
            <a:r>
              <a:rPr altLang="ru-RU" dirty="0" err="1" smtClean="0"/>
              <a:t>усложнения</a:t>
            </a:r>
            <a:r>
              <a:rPr altLang="ru-RU" dirty="0" smtClean="0"/>
              <a:t> </a:t>
            </a:r>
            <a:r>
              <a:rPr altLang="ru-RU" dirty="0" err="1" smtClean="0"/>
              <a:t>подбора</a:t>
            </a:r>
            <a:r>
              <a:rPr altLang="ru-RU" dirty="0" smtClean="0"/>
              <a:t> </a:t>
            </a:r>
            <a:r>
              <a:rPr altLang="ru-RU" dirty="0" err="1" smtClean="0"/>
              <a:t>пароля</a:t>
            </a:r>
            <a:r>
              <a:rPr altLang="ru-RU" dirty="0" smtClean="0"/>
              <a:t> </a:t>
            </a:r>
            <a:r>
              <a:rPr altLang="ru-RU" dirty="0" err="1" smtClean="0"/>
              <a:t>по</a:t>
            </a:r>
            <a:r>
              <a:rPr altLang="ru-RU" dirty="0" smtClean="0"/>
              <a:t> </a:t>
            </a:r>
            <a:r>
              <a:rPr altLang="ru-RU" dirty="0" err="1" smtClean="0"/>
              <a:t>его</a:t>
            </a:r>
            <a:r>
              <a:rPr altLang="ru-RU" dirty="0" smtClean="0"/>
              <a:t> хеш-</a:t>
            </a:r>
            <a:r>
              <a:rPr altLang="ru-RU" dirty="0" err="1" smtClean="0"/>
              <a:t>значению</a:t>
            </a:r>
            <a:r>
              <a:rPr altLang="ru-RU" dirty="0" smtClean="0"/>
              <a:t>;</a:t>
            </a:r>
          </a:p>
          <a:p>
            <a:pPr marL="609600" indent="-609600">
              <a:lnSpc>
                <a:spcPct val="90000"/>
              </a:lnSpc>
            </a:pPr>
            <a:r>
              <a:rPr altLang="ru-RU" dirty="0" err="1" smtClean="0"/>
              <a:t>предотвращения</a:t>
            </a:r>
            <a:r>
              <a:rPr altLang="ru-RU" dirty="0" smtClean="0"/>
              <a:t> </a:t>
            </a:r>
            <a:r>
              <a:rPr altLang="ru-RU" dirty="0" err="1" smtClean="0"/>
              <a:t>возможности</a:t>
            </a:r>
            <a:r>
              <a:rPr altLang="ru-RU" dirty="0" smtClean="0"/>
              <a:t> </a:t>
            </a:r>
            <a:r>
              <a:rPr altLang="ru-RU" dirty="0" err="1" smtClean="0"/>
              <a:t>одному</a:t>
            </a:r>
            <a:r>
              <a:rPr altLang="ru-RU" dirty="0" smtClean="0"/>
              <a:t> </a:t>
            </a:r>
            <a:r>
              <a:rPr altLang="ru-RU" dirty="0" err="1" smtClean="0"/>
              <a:t>пользователю</a:t>
            </a:r>
            <a:r>
              <a:rPr altLang="ru-RU" dirty="0" smtClean="0"/>
              <a:t> </a:t>
            </a:r>
            <a:r>
              <a:rPr altLang="ru-RU" dirty="0" err="1" smtClean="0"/>
              <a:t>получить</a:t>
            </a:r>
            <a:r>
              <a:rPr altLang="ru-RU" dirty="0" smtClean="0"/>
              <a:t> </a:t>
            </a:r>
            <a:r>
              <a:rPr altLang="ru-RU" dirty="0" err="1" smtClean="0"/>
              <a:t>полномочия</a:t>
            </a:r>
            <a:r>
              <a:rPr altLang="ru-RU" dirty="0" smtClean="0"/>
              <a:t> </a:t>
            </a:r>
            <a:r>
              <a:rPr altLang="ru-RU" dirty="0" err="1" smtClean="0"/>
              <a:t>другого</a:t>
            </a:r>
            <a:r>
              <a:rPr altLang="ru-RU" dirty="0" smtClean="0"/>
              <a:t> </a:t>
            </a:r>
            <a:r>
              <a:rPr altLang="ru-RU" dirty="0" err="1" smtClean="0"/>
              <a:t>при</a:t>
            </a:r>
            <a:r>
              <a:rPr altLang="ru-RU" dirty="0" smtClean="0"/>
              <a:t> </a:t>
            </a:r>
            <a:r>
              <a:rPr altLang="ru-RU" dirty="0" err="1" smtClean="0"/>
              <a:t>случайном</a:t>
            </a:r>
            <a:r>
              <a:rPr altLang="ru-RU" dirty="0" smtClean="0"/>
              <a:t> </a:t>
            </a:r>
            <a:r>
              <a:rPr altLang="ru-RU" dirty="0" err="1" smtClean="0"/>
              <a:t>совпадении</a:t>
            </a:r>
            <a:r>
              <a:rPr altLang="ru-RU" dirty="0" smtClean="0"/>
              <a:t> </a:t>
            </a:r>
            <a:r>
              <a:rPr altLang="ru-RU" dirty="0" err="1" smtClean="0"/>
              <a:t>их</a:t>
            </a:r>
            <a:r>
              <a:rPr altLang="ru-RU" dirty="0" smtClean="0"/>
              <a:t> </a:t>
            </a:r>
            <a:r>
              <a:rPr altLang="ru-RU" dirty="0" err="1" smtClean="0"/>
              <a:t>паролей</a:t>
            </a:r>
            <a:r>
              <a:rPr altLang="ru-RU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456378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0"/>
            <a:ext cx="8532812" cy="908050"/>
          </a:xfrm>
        </p:spPr>
        <p:txBody>
          <a:bodyPr/>
          <a:lstStyle/>
          <a:p>
            <a:pPr algn="ctr"/>
            <a:r>
              <a:rPr altLang="ru-RU" smtClean="0"/>
              <a:t>Учетные записи групп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765175"/>
            <a:ext cx="8604250" cy="6092825"/>
          </a:xfrm>
        </p:spPr>
        <p:txBody>
          <a:bodyPr/>
          <a:lstStyle/>
          <a:p>
            <a:r>
              <a:rPr altLang="ru-RU" dirty="0" err="1" smtClean="0"/>
              <a:t>Для</a:t>
            </a:r>
            <a:r>
              <a:rPr altLang="ru-RU" dirty="0" smtClean="0"/>
              <a:t> </a:t>
            </a:r>
            <a:r>
              <a:rPr altLang="ru-RU" dirty="0" err="1" smtClean="0"/>
              <a:t>удобства</a:t>
            </a:r>
            <a:r>
              <a:rPr altLang="ru-RU" dirty="0" smtClean="0"/>
              <a:t> </a:t>
            </a:r>
            <a:r>
              <a:rPr altLang="ru-RU" dirty="0" err="1" smtClean="0"/>
              <a:t>назначения</a:t>
            </a:r>
            <a:r>
              <a:rPr altLang="ru-RU" dirty="0" smtClean="0"/>
              <a:t> </a:t>
            </a:r>
            <a:r>
              <a:rPr altLang="ru-RU" dirty="0" err="1" smtClean="0"/>
              <a:t>полномочий</a:t>
            </a:r>
            <a:r>
              <a:rPr altLang="ru-RU" dirty="0" smtClean="0"/>
              <a:t> </a:t>
            </a:r>
            <a:r>
              <a:rPr altLang="ru-RU" dirty="0" err="1" smtClean="0"/>
              <a:t>пользователям</a:t>
            </a:r>
            <a:r>
              <a:rPr altLang="ru-RU" dirty="0" smtClean="0"/>
              <a:t> КС </a:t>
            </a:r>
            <a:r>
              <a:rPr altLang="ru-RU" dirty="0" err="1" smtClean="0"/>
              <a:t>они</a:t>
            </a:r>
            <a:r>
              <a:rPr altLang="ru-RU" dirty="0" smtClean="0"/>
              <a:t> </a:t>
            </a:r>
            <a:r>
              <a:rPr altLang="ru-RU" dirty="0" err="1" smtClean="0"/>
              <a:t>могут</a:t>
            </a:r>
            <a:r>
              <a:rPr altLang="ru-RU" dirty="0" smtClean="0"/>
              <a:t> </a:t>
            </a:r>
            <a:r>
              <a:rPr altLang="ru-RU" dirty="0" err="1" smtClean="0"/>
              <a:t>объединяться</a:t>
            </a:r>
            <a:r>
              <a:rPr altLang="ru-RU" dirty="0" smtClean="0"/>
              <a:t> в </a:t>
            </a:r>
            <a:r>
              <a:rPr altLang="ru-RU" dirty="0" err="1" smtClean="0"/>
              <a:t>группы</a:t>
            </a:r>
            <a:r>
              <a:rPr altLang="ru-RU" dirty="0" smtClean="0"/>
              <a:t> в </a:t>
            </a:r>
            <a:r>
              <a:rPr altLang="ru-RU" dirty="0" err="1" smtClean="0"/>
              <a:t>соответствии</a:t>
            </a:r>
            <a:r>
              <a:rPr altLang="ru-RU" dirty="0" smtClean="0"/>
              <a:t> с </a:t>
            </a:r>
            <a:r>
              <a:rPr altLang="ru-RU" dirty="0" err="1" smtClean="0"/>
              <a:t>должностным</a:t>
            </a:r>
            <a:r>
              <a:rPr altLang="ru-RU" dirty="0" smtClean="0"/>
              <a:t> </a:t>
            </a:r>
            <a:r>
              <a:rPr altLang="ru-RU" dirty="0" err="1" smtClean="0"/>
              <a:t>положением</a:t>
            </a:r>
            <a:r>
              <a:rPr altLang="ru-RU" dirty="0" smtClean="0"/>
              <a:t> </a:t>
            </a:r>
            <a:r>
              <a:rPr altLang="ru-RU" dirty="0" err="1" smtClean="0"/>
              <a:t>пользователей</a:t>
            </a:r>
            <a:r>
              <a:rPr altLang="ru-RU" dirty="0" smtClean="0"/>
              <a:t> в </a:t>
            </a:r>
            <a:r>
              <a:rPr altLang="ru-RU" dirty="0" err="1" smtClean="0"/>
              <a:t>организации</a:t>
            </a:r>
            <a:r>
              <a:rPr altLang="ru-RU" dirty="0" smtClean="0"/>
              <a:t> и (</a:t>
            </a:r>
            <a:r>
              <a:rPr altLang="ru-RU" dirty="0" err="1" smtClean="0"/>
              <a:t>или</a:t>
            </a:r>
            <a:r>
              <a:rPr altLang="ru-RU" dirty="0" smtClean="0"/>
              <a:t>) </a:t>
            </a:r>
            <a:r>
              <a:rPr altLang="ru-RU" dirty="0" err="1" smtClean="0"/>
              <a:t>их</a:t>
            </a:r>
            <a:r>
              <a:rPr altLang="ru-RU" dirty="0" smtClean="0"/>
              <a:t> </a:t>
            </a:r>
            <a:r>
              <a:rPr altLang="ru-RU" dirty="0" err="1" smtClean="0"/>
              <a:t>принадлежностью</a:t>
            </a:r>
            <a:r>
              <a:rPr altLang="ru-RU" dirty="0" smtClean="0"/>
              <a:t> </a:t>
            </a:r>
            <a:r>
              <a:rPr altLang="ru-RU" dirty="0" err="1" smtClean="0"/>
              <a:t>одному</a:t>
            </a:r>
            <a:r>
              <a:rPr altLang="ru-RU" dirty="0" smtClean="0"/>
              <a:t> </a:t>
            </a:r>
            <a:r>
              <a:rPr altLang="ru-RU" dirty="0" err="1" smtClean="0"/>
              <a:t>из</a:t>
            </a:r>
            <a:r>
              <a:rPr altLang="ru-RU" dirty="0" smtClean="0"/>
              <a:t> </a:t>
            </a:r>
            <a:r>
              <a:rPr altLang="ru-RU" dirty="0" err="1" smtClean="0"/>
              <a:t>ее</a:t>
            </a:r>
            <a:r>
              <a:rPr altLang="ru-RU" dirty="0" smtClean="0"/>
              <a:t> </a:t>
            </a:r>
            <a:r>
              <a:rPr altLang="ru-RU" dirty="0" err="1" smtClean="0"/>
              <a:t>структурных</a:t>
            </a:r>
            <a:r>
              <a:rPr altLang="ru-RU" dirty="0" smtClean="0"/>
              <a:t> </a:t>
            </a:r>
            <a:r>
              <a:rPr altLang="ru-RU" dirty="0" err="1" smtClean="0"/>
              <a:t>подразделений</a:t>
            </a:r>
            <a:r>
              <a:rPr altLang="ru-RU" dirty="0" smtClean="0"/>
              <a:t>.</a:t>
            </a:r>
          </a:p>
          <a:p>
            <a:r>
              <a:rPr altLang="ru-RU" dirty="0" err="1" smtClean="0"/>
              <a:t>Информация</a:t>
            </a:r>
            <a:r>
              <a:rPr altLang="ru-RU" dirty="0" smtClean="0"/>
              <a:t> о </a:t>
            </a:r>
            <a:r>
              <a:rPr altLang="ru-RU" dirty="0" err="1" smtClean="0"/>
              <a:t>группах</a:t>
            </a:r>
            <a:r>
              <a:rPr altLang="ru-RU" dirty="0" smtClean="0"/>
              <a:t> </a:t>
            </a:r>
            <a:r>
              <a:rPr altLang="ru-RU" dirty="0" err="1" smtClean="0"/>
              <a:t>пользователей</a:t>
            </a:r>
            <a:r>
              <a:rPr altLang="ru-RU" dirty="0" smtClean="0"/>
              <a:t> </a:t>
            </a:r>
            <a:r>
              <a:rPr altLang="ru-RU" dirty="0" err="1" smtClean="0"/>
              <a:t>также</a:t>
            </a:r>
            <a:r>
              <a:rPr altLang="ru-RU" dirty="0" smtClean="0"/>
              <a:t> </a:t>
            </a:r>
            <a:r>
              <a:rPr altLang="ru-RU" dirty="0" err="1" smtClean="0"/>
              <a:t>размещается</a:t>
            </a:r>
            <a:r>
              <a:rPr altLang="ru-RU" dirty="0" smtClean="0"/>
              <a:t> в </a:t>
            </a:r>
            <a:r>
              <a:rPr altLang="ru-RU" dirty="0" err="1" smtClean="0"/>
              <a:t>регистрационной</a:t>
            </a:r>
            <a:r>
              <a:rPr altLang="ru-RU" dirty="0" smtClean="0"/>
              <a:t> </a:t>
            </a:r>
            <a:r>
              <a:rPr altLang="ru-RU" dirty="0" err="1" smtClean="0"/>
              <a:t>базе</a:t>
            </a:r>
            <a:r>
              <a:rPr altLang="ru-RU" dirty="0" smtClean="0"/>
              <a:t> </a:t>
            </a:r>
            <a:r>
              <a:rPr altLang="ru-RU" dirty="0" err="1" smtClean="0"/>
              <a:t>данных</a:t>
            </a:r>
            <a:r>
              <a:rPr altLang="ru-RU" dirty="0" smtClean="0"/>
              <a:t> КС.</a:t>
            </a:r>
          </a:p>
        </p:txBody>
      </p:sp>
    </p:spTree>
    <p:extLst>
      <p:ext uri="{BB962C8B-B14F-4D97-AF65-F5344CB8AC3E}">
        <p14:creationId xmlns:p14="http://schemas.microsoft.com/office/powerpoint/2010/main" val="5097631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0"/>
            <a:ext cx="8604250" cy="1052513"/>
          </a:xfrm>
        </p:spPr>
        <p:txBody>
          <a:bodyPr/>
          <a:lstStyle/>
          <a:p>
            <a:pPr algn="ctr"/>
            <a:r>
              <a:rPr altLang="ru-RU" sz="4000" smtClean="0"/>
              <a:t>Предопределенные учетные записи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052513"/>
            <a:ext cx="8604250" cy="5805487"/>
          </a:xfrm>
        </p:spPr>
        <p:txBody>
          <a:bodyPr/>
          <a:lstStyle/>
          <a:p>
            <a:r>
              <a:rPr altLang="ru-RU" smtClean="0"/>
              <a:t>Создаются автоматически при установке системы (их имена фиксированы, но в некоторых системах могу быть изменены).</a:t>
            </a:r>
          </a:p>
          <a:p>
            <a:r>
              <a:rPr altLang="ru-RU" smtClean="0"/>
              <a:t>Примерами являются учетные записи администратора (суперпользователя), группы администраторов, гостя (анонимного пользователя), а также учетные записи псевдопользователей.</a:t>
            </a:r>
          </a:p>
        </p:txBody>
      </p:sp>
    </p:spTree>
    <p:extLst>
      <p:ext uri="{BB962C8B-B14F-4D97-AF65-F5344CB8AC3E}">
        <p14:creationId xmlns:p14="http://schemas.microsoft.com/office/powerpoint/2010/main" val="6456960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008112"/>
          </a:xfrm>
        </p:spPr>
        <p:txBody>
          <a:bodyPr/>
          <a:lstStyle/>
          <a:p>
            <a:r>
              <a:rPr lang="ru-RU" dirty="0" smtClean="0"/>
              <a:t>Дополнительная литература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052736"/>
            <a:ext cx="9144000" cy="5805264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ru-RU" dirty="0" smtClean="0"/>
              <a:t>Хорев П.Б. Защита информационных систем. М.: Издательский дом МЭИ, 2010.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Шаньгин В.Ф. Комплексная защита информации в корпоративных системах. М. : ФОРУМ : ИНФРА-М, 2013.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err="1" smtClean="0"/>
              <a:t>Малюк</a:t>
            </a:r>
            <a:r>
              <a:rPr lang="ru-RU" dirty="0" smtClean="0"/>
              <a:t> А.А. и др. Введение в защиту информации в автоматизированных системах. М.: Горячая линия – Телеком, 2001.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Безруков Н.Н. Компьютерные вирусы. – М.: Наука, 2005.</a:t>
            </a:r>
          </a:p>
          <a:p>
            <a:pPr marL="514350" indent="-514350">
              <a:buFont typeface="+mj-lt"/>
              <a:buAutoNum type="arabicPeriod"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654661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0"/>
            <a:ext cx="8229600" cy="1052513"/>
          </a:xfrm>
        </p:spPr>
        <p:txBody>
          <a:bodyPr/>
          <a:lstStyle/>
          <a:p>
            <a:pPr algn="ctr"/>
            <a:r>
              <a:rPr altLang="ru-RU" smtClean="0"/>
              <a:t>Псевдопользователи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052513"/>
            <a:ext cx="8604250" cy="5805487"/>
          </a:xfrm>
        </p:spPr>
        <p:txBody>
          <a:bodyPr/>
          <a:lstStyle/>
          <a:p>
            <a:r>
              <a:rPr altLang="ru-RU" smtClean="0"/>
              <a:t>Учетные записи могут создаваться и для компонентов самой системы (ее ядра или отдельных служб).</a:t>
            </a:r>
          </a:p>
          <a:p>
            <a:r>
              <a:rPr altLang="ru-RU" smtClean="0"/>
              <a:t>Эти учетные записи не соответствуют пользователям-физическим лицам.</a:t>
            </a:r>
          </a:p>
        </p:txBody>
      </p:sp>
    </p:spTree>
    <p:extLst>
      <p:ext uri="{BB962C8B-B14F-4D97-AF65-F5344CB8AC3E}">
        <p14:creationId xmlns:p14="http://schemas.microsoft.com/office/powerpoint/2010/main" val="20982293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0"/>
            <a:ext cx="8604250" cy="1417638"/>
          </a:xfrm>
        </p:spPr>
        <p:txBody>
          <a:bodyPr/>
          <a:lstStyle/>
          <a:p>
            <a:pPr algn="ctr"/>
            <a:r>
              <a:rPr altLang="ru-RU" sz="4000" smtClean="0"/>
              <a:t>Доступ к регистрационной базе данных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188" y="1412875"/>
            <a:ext cx="8532812" cy="5445125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r>
              <a:rPr altLang="ru-RU" smtClean="0"/>
              <a:t>Доступ к базе данных учетных записей КС как по чтению, так и по записи должен быть разрешен только привилегированному пользователю (администратору). </a:t>
            </a:r>
          </a:p>
        </p:txBody>
      </p:sp>
    </p:spTree>
    <p:extLst>
      <p:ext uri="{BB962C8B-B14F-4D97-AF65-F5344CB8AC3E}">
        <p14:creationId xmlns:p14="http://schemas.microsoft.com/office/powerpoint/2010/main" val="4298534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0"/>
            <a:ext cx="8604250" cy="1196975"/>
          </a:xfrm>
        </p:spPr>
        <p:txBody>
          <a:bodyPr rtlCol="0">
            <a:normAutofit fontScale="90000"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sz="4000" dirty="0"/>
              <a:t>Доступ к регистрационной базе данных</a:t>
            </a:r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268413"/>
            <a:ext cx="8604250" cy="5589587"/>
          </a:xfrm>
        </p:spPr>
        <p:txBody>
          <a:bodyPr rtlCol="0"/>
          <a:lstStyle/>
          <a:p>
            <a:pPr marL="0" indent="0" fontAlgn="auto">
              <a:lnSpc>
                <a:spcPct val="90000"/>
              </a:lnSpc>
              <a:spcAft>
                <a:spcPts val="0"/>
              </a:spcAft>
              <a:buFont typeface="Arial" pitchFamily="34" charset="0"/>
              <a:buNone/>
              <a:defRPr/>
            </a:pPr>
            <a:r>
              <a:rPr dirty="0"/>
              <a:t>Если разрешен доступ по записи (без права добавления данных), </a:t>
            </a:r>
            <a:r>
              <a:rPr dirty="0" smtClean="0"/>
              <a:t>то:</a:t>
            </a:r>
          </a:p>
          <a:p>
            <a:pPr marL="514350" indent="-514350" fontAlgn="auto">
              <a:lnSpc>
                <a:spcPct val="90000"/>
              </a:lnSpc>
              <a:spcAft>
                <a:spcPts val="0"/>
              </a:spcAft>
              <a:buFont typeface="+mj-lt"/>
              <a:buAutoNum type="arabicPeriod"/>
              <a:defRPr/>
            </a:pPr>
            <a:r>
              <a:rPr dirty="0" smtClean="0"/>
              <a:t>Пользователь </a:t>
            </a:r>
            <a:r>
              <a:rPr lang="en-US" i="1" dirty="0" err="1"/>
              <a:t>i</a:t>
            </a:r>
            <a:r>
              <a:rPr lang="en-US" dirty="0"/>
              <a:t> </a:t>
            </a:r>
            <a:r>
              <a:rPr dirty="0"/>
              <a:t>после входа в КС изменяет аутентифицирующую информацию в учетной записи пользователя </a:t>
            </a:r>
            <a:r>
              <a:rPr lang="en-US" i="1" dirty="0"/>
              <a:t>j </a:t>
            </a:r>
            <a:r>
              <a:rPr dirty="0"/>
              <a:t>на аутентифицирующую информацию из своей учетной записи, сохраняя при этом «старую» информацию из учетной записи </a:t>
            </a:r>
            <a:r>
              <a:rPr lang="en-US" i="1" dirty="0" smtClean="0"/>
              <a:t>j</a:t>
            </a:r>
            <a:r>
              <a:rPr dirty="0" smtClean="0"/>
              <a:t>.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5083958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62000" y="269875"/>
            <a:ext cx="8077200" cy="1143000"/>
          </a:xfrm>
        </p:spPr>
        <p:txBody>
          <a:bodyPr rtlCol="0">
            <a:normAutofit fontScale="90000"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dirty="0"/>
              <a:t>Доступ к регистрационной базе данных</a:t>
            </a:r>
          </a:p>
        </p:txBody>
      </p:sp>
      <p:sp>
        <p:nvSpPr>
          <p:cNvPr id="22531" name="Объект 2"/>
          <p:cNvSpPr>
            <a:spLocks noGrp="1"/>
          </p:cNvSpPr>
          <p:nvPr>
            <p:ph idx="1"/>
          </p:nvPr>
        </p:nvSpPr>
        <p:spPr>
          <a:xfrm>
            <a:off x="762000" y="1597025"/>
            <a:ext cx="8077200" cy="5145088"/>
          </a:xfrm>
        </p:spPr>
        <p:txBody>
          <a:bodyPr/>
          <a:lstStyle/>
          <a:p>
            <a:pPr marL="514350" indent="-514350">
              <a:buFont typeface="Calibri" pitchFamily="34" charset="0"/>
              <a:buAutoNum type="arabicPeriod" startAt="2"/>
            </a:pPr>
            <a:r>
              <a:rPr altLang="ru-RU" smtClean="0"/>
              <a:t>Пользователь завершает сеанс работы с КС и возобновляет его уже как пользователь j.</a:t>
            </a:r>
          </a:p>
          <a:p>
            <a:pPr marL="514350" indent="-514350">
              <a:buFont typeface="Calibri" pitchFamily="34" charset="0"/>
              <a:buAutoNum type="arabicPeriod" startAt="2"/>
            </a:pPr>
            <a:r>
              <a:rPr altLang="ru-RU" smtClean="0"/>
              <a:t>Нарушитель применяет полномочия другого пользователя.</a:t>
            </a:r>
          </a:p>
          <a:p>
            <a:pPr marL="514350" indent="-514350">
              <a:buFont typeface="Calibri" pitchFamily="34" charset="0"/>
              <a:buAutoNum type="arabicPeriod" startAt="2"/>
            </a:pPr>
            <a:r>
              <a:rPr altLang="ru-RU" smtClean="0"/>
              <a:t>Нарушитель восстанавливает аутентифицирующую информацию в учетной записи j и завершает сеанс работы с КС</a:t>
            </a:r>
          </a:p>
        </p:txBody>
      </p:sp>
    </p:spTree>
    <p:extLst>
      <p:ext uri="{BB962C8B-B14F-4D97-AF65-F5344CB8AC3E}">
        <p14:creationId xmlns:p14="http://schemas.microsoft.com/office/powerpoint/2010/main" val="29207245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xfrm>
            <a:off x="611188" y="0"/>
            <a:ext cx="8532812" cy="1268413"/>
          </a:xfrm>
        </p:spPr>
        <p:txBody>
          <a:bodyPr rtlCol="0">
            <a:normAutofit fontScale="90000"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sz="4000" dirty="0"/>
              <a:t>Доступ к регистрационной базе данных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4213" y="1268413"/>
            <a:ext cx="8459787" cy="5589587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r>
              <a:rPr altLang="ru-RU" smtClean="0"/>
              <a:t>Если к регистрационной базе данных КС разрешен доступ по чтению, то нарушитель сможет скопировать ее на собственный носитель или просто в другой файл и осуществить попытку подбора аутентифицирующей информации (например, пароля) привилегированного пользователя.</a:t>
            </a:r>
          </a:p>
        </p:txBody>
      </p:sp>
    </p:spTree>
    <p:extLst>
      <p:ext uri="{BB962C8B-B14F-4D97-AF65-F5344CB8AC3E}">
        <p14:creationId xmlns:p14="http://schemas.microsoft.com/office/powerpoint/2010/main" val="36900219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4213" y="765175"/>
            <a:ext cx="7772400" cy="1736725"/>
          </a:xfrm>
        </p:spPr>
        <p:txBody>
          <a:bodyPr>
            <a:normAutofit fontScale="90000"/>
          </a:bodyPr>
          <a:lstStyle/>
          <a:p>
            <a:r>
              <a:rPr lang="ru-RU" altLang="ru-RU" dirty="0"/>
              <a:t>Лекция </a:t>
            </a:r>
            <a:r>
              <a:rPr lang="ru-RU" altLang="ru-RU" dirty="0" smtClean="0"/>
              <a:t>1. Принципы защиты информации от несанкционированного доступа</a:t>
            </a:r>
            <a:endParaRPr lang="ru-RU" altLang="ru-RU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0" y="2565400"/>
            <a:ext cx="9144000" cy="4292600"/>
          </a:xfrm>
        </p:spPr>
        <p:txBody>
          <a:bodyPr/>
          <a:lstStyle/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 smtClean="0">
                <a:solidFill>
                  <a:schemeClr val="tx1"/>
                </a:solidFill>
              </a:rPr>
              <a:t>Понятие, угрозы, способы и причины НСД к информации.</a:t>
            </a:r>
          </a:p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 smtClean="0">
                <a:solidFill>
                  <a:schemeClr val="tx1"/>
                </a:solidFill>
              </a:rPr>
              <a:t>Направления и основные способы защиты от НСД к информации.</a:t>
            </a:r>
          </a:p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 smtClean="0">
                <a:solidFill>
                  <a:schemeClr val="tx1"/>
                </a:solidFill>
              </a:rPr>
              <a:t>Ведение и защита регистрационной базы данных в компьютерных системах.</a:t>
            </a:r>
          </a:p>
          <a:p>
            <a:pPr marL="609600" indent="-609600" algn="l">
              <a:buFont typeface="Wingdings" pitchFamily="2" charset="2"/>
              <a:buAutoNum type="arabicPeriod"/>
            </a:pPr>
            <a:endParaRPr lang="ru-RU" altLang="ru-RU" dirty="0" smtClean="0">
              <a:solidFill>
                <a:schemeClr val="tx1"/>
              </a:solidFill>
            </a:endParaRPr>
          </a:p>
          <a:p>
            <a:pPr marL="609600" indent="-609600" algn="l">
              <a:buFont typeface="Wingdings" pitchFamily="2" charset="2"/>
              <a:buAutoNum type="arabicPeriod"/>
            </a:pPr>
            <a:endParaRPr lang="ru-RU" altLang="ru-RU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40370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Понятие несанкционированного доступа к информации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484784"/>
            <a:ext cx="9144000" cy="537321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smtClean="0"/>
              <a:t>Согласно ГОСТ Р 50922-96 «Защита информации. Основные термины и определения» несанкционированный доступ (НСД) к информации – получение защищаемой информации заинтересованным субъектом с нарушением установленных правовыми документами или собственником, владельцем информации прав или правил доступа к защищаемой информации.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53319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Понятие несанкционированного доступа к информации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196752"/>
            <a:ext cx="9144000" cy="5661248"/>
          </a:xfrm>
        </p:spPr>
        <p:txBody>
          <a:bodyPr/>
          <a:lstStyle/>
          <a:p>
            <a:pPr marL="0" indent="0">
              <a:buNone/>
            </a:pPr>
            <a:r>
              <a:rPr lang="ru-RU" dirty="0" smtClean="0"/>
              <a:t>Согласно РД ФСТЭК России «Концепция </a:t>
            </a:r>
            <a:r>
              <a:rPr lang="ru-RU" smtClean="0"/>
              <a:t>защиты средств вычислительной техники и автоматизированных систем от </a:t>
            </a:r>
            <a:r>
              <a:rPr lang="ru-RU" dirty="0" smtClean="0"/>
              <a:t>несанкционированного доступа к информации» несанкционированный доступ к информации - доступ к информации, нарушающий правила разграничения доступа с использованием штатных средств, предоставляемых средствами вычислительной техники (СВТ) или автоматизированными системами </a:t>
            </a:r>
            <a:r>
              <a:rPr lang="ru-RU" smtClean="0"/>
              <a:t>(АС).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617118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Штатные средства СВТ и АС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1600200"/>
            <a:ext cx="8496944" cy="4853136"/>
          </a:xfrm>
        </p:spPr>
        <p:txBody>
          <a:bodyPr>
            <a:normAutofit lnSpcReduction="10000"/>
          </a:bodyPr>
          <a:lstStyle/>
          <a:p>
            <a:r>
              <a:rPr lang="ru-RU" dirty="0" smtClean="0"/>
              <a:t>Совокупность </a:t>
            </a:r>
            <a:r>
              <a:rPr lang="ru-RU" dirty="0"/>
              <a:t>программного, микропрограммного и технического обеспечения средств вычислительной техники или автоматизированных систем</a:t>
            </a:r>
            <a:r>
              <a:rPr lang="ru-RU" dirty="0" smtClean="0"/>
              <a:t>.</a:t>
            </a:r>
          </a:p>
          <a:p>
            <a:r>
              <a:rPr lang="ru-RU" dirty="0" smtClean="0"/>
              <a:t>Действие </a:t>
            </a:r>
            <a:r>
              <a:rPr lang="ru-RU" dirty="0"/>
              <a:t>внедренной программной закладки </a:t>
            </a:r>
            <a:r>
              <a:rPr lang="ru-RU" dirty="0" smtClean="0"/>
              <a:t>(«червя», «трояна» </a:t>
            </a:r>
            <a:r>
              <a:rPr lang="ru-RU" dirty="0"/>
              <a:t>и т.п.), результатом которого стало попадание защищаемой информации к злоумышленнику, также можно рассматривать как факт НСД. </a:t>
            </a:r>
          </a:p>
        </p:txBody>
      </p:sp>
    </p:spTree>
    <p:extLst>
      <p:ext uri="{BB962C8B-B14F-4D97-AF65-F5344CB8AC3E}">
        <p14:creationId xmlns:p14="http://schemas.microsoft.com/office/powerpoint/2010/main" val="37051549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764704"/>
          </a:xfrm>
        </p:spPr>
        <p:txBody>
          <a:bodyPr/>
          <a:lstStyle/>
          <a:p>
            <a:r>
              <a:rPr lang="ru-RU" dirty="0" smtClean="0"/>
              <a:t>Основные угрозы </a:t>
            </a:r>
            <a:r>
              <a:rPr lang="ru-RU" dirty="0"/>
              <a:t>НСД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764704"/>
            <a:ext cx="9144000" cy="6093296"/>
          </a:xfrm>
        </p:spPr>
        <p:txBody>
          <a:bodyPr>
            <a:noAutofit/>
          </a:bodyPr>
          <a:lstStyle/>
          <a:p>
            <a:r>
              <a:rPr lang="ru-RU" dirty="0" smtClean="0"/>
              <a:t>проникновение </a:t>
            </a:r>
            <a:r>
              <a:rPr lang="ru-RU" dirty="0"/>
              <a:t>в операционную среду компьютера с использованием штатного программного </a:t>
            </a:r>
            <a:r>
              <a:rPr lang="ru-RU" dirty="0" smtClean="0"/>
              <a:t>обеспечения;</a:t>
            </a:r>
            <a:endParaRPr lang="ru-RU" dirty="0"/>
          </a:p>
          <a:p>
            <a:r>
              <a:rPr lang="ru-RU" dirty="0" smtClean="0"/>
              <a:t>создание </a:t>
            </a:r>
            <a:r>
              <a:rPr lang="ru-RU" dirty="0"/>
              <a:t>нештатных режимов работы программных (программно-аппаратных) средств за счет преднамеренных изменений служебных данных, игнорирования предусмотренных в штатных условиях ограничений на состав и характеристики обрабатываемой информации, искажения (модификации) самих данных и т.п.; </a:t>
            </a:r>
          </a:p>
          <a:p>
            <a:r>
              <a:rPr lang="ru-RU" dirty="0" smtClean="0"/>
              <a:t>внедрение </a:t>
            </a:r>
            <a:r>
              <a:rPr lang="ru-RU" dirty="0"/>
              <a:t>вредоносных программ (</a:t>
            </a:r>
            <a:r>
              <a:rPr lang="ru-RU" dirty="0" smtClean="0"/>
              <a:t>программно-математическое воздействие).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591689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Способы реализации угроз НСД к информации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0" y="1340768"/>
            <a:ext cx="9144000" cy="5517232"/>
          </a:xfrm>
        </p:spPr>
        <p:txBody>
          <a:bodyPr>
            <a:normAutofit/>
          </a:bodyPr>
          <a:lstStyle/>
          <a:p>
            <a:r>
              <a:rPr lang="ru-RU" altLang="ru-RU" dirty="0"/>
              <a:t>«ручной» или программный подбор паролей;</a:t>
            </a:r>
          </a:p>
          <a:p>
            <a:r>
              <a:rPr lang="ru-RU" altLang="ru-RU" dirty="0"/>
              <a:t>подключение к КС в момент кратковременного прекращения работы легального пользователя, не заблокировавшего свой терминал;</a:t>
            </a:r>
          </a:p>
          <a:p>
            <a:r>
              <a:rPr lang="ru-RU" altLang="ru-RU" dirty="0"/>
              <a:t>подключение к линии связи и перехват доступа к КС после отправки пакета завершения сеанса легального удаленного пользователя</a:t>
            </a:r>
            <a:r>
              <a:rPr lang="ru-RU" altLang="ru-RU" dirty="0" smtClean="0"/>
              <a:t>;</a:t>
            </a:r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1350674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</TotalTime>
  <Words>1582</Words>
  <Application>Microsoft Office PowerPoint</Application>
  <PresentationFormat>Экран (4:3)</PresentationFormat>
  <Paragraphs>118</Paragraphs>
  <Slides>34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34</vt:i4>
      </vt:variant>
    </vt:vector>
  </HeadingPairs>
  <TitlesOfParts>
    <vt:vector size="35" baseType="lpstr">
      <vt:lpstr>Тема Office</vt:lpstr>
      <vt:lpstr>Теоретические основы защиты информации от несанкционированного доступа</vt:lpstr>
      <vt:lpstr>Основная литература</vt:lpstr>
      <vt:lpstr>Дополнительная литература</vt:lpstr>
      <vt:lpstr>Лекция 1. Принципы защиты информации от несанкционированного доступа</vt:lpstr>
      <vt:lpstr>Понятие несанкционированного доступа к информации</vt:lpstr>
      <vt:lpstr>Понятие несанкционированного доступа к информации</vt:lpstr>
      <vt:lpstr>Штатные средства СВТ и АС</vt:lpstr>
      <vt:lpstr>Основные угрозы НСД </vt:lpstr>
      <vt:lpstr>Способы реализации угроз НСД к информации</vt:lpstr>
      <vt:lpstr>Способы реализации угроз НСД к информации</vt:lpstr>
      <vt:lpstr>Способы реализации угроз НСД к информации</vt:lpstr>
      <vt:lpstr>Причины, способствующие реализации угроз НСД к информации</vt:lpstr>
      <vt:lpstr>Причины, способствующие реализации угроз НСД к информации</vt:lpstr>
      <vt:lpstr>Принципы защиты информации от несанкционированного доступа</vt:lpstr>
      <vt:lpstr>Принципы защиты информации от несанкционированного доступа</vt:lpstr>
      <vt:lpstr>Принципы защиты информации от несанкционированного доступа</vt:lpstr>
      <vt:lpstr>Принципы защиты информации от несанкционированного доступа</vt:lpstr>
      <vt:lpstr>Принципы защиты информации от несанкционированного доступа</vt:lpstr>
      <vt:lpstr>Принципы защиты информации от несанкционированного доступа</vt:lpstr>
      <vt:lpstr>Основные направления обеспечения защиты от НСД</vt:lpstr>
      <vt:lpstr>Основные функции СРД </vt:lpstr>
      <vt:lpstr>Функции обеспечивающих средств для СРД </vt:lpstr>
      <vt:lpstr>Функции обеспечивающих средств для СРД </vt:lpstr>
      <vt:lpstr>Основные способы защиты от НСД к информации </vt:lpstr>
      <vt:lpstr>Необходимость ведения регистрационной базы данных</vt:lpstr>
      <vt:lpstr>Типичная структура учетной записи i в регистрационной базе данных </vt:lpstr>
      <vt:lpstr>Причины использования Si (RIDi)</vt:lpstr>
      <vt:lpstr>Учетные записи групп</vt:lpstr>
      <vt:lpstr>Предопределенные учетные записи</vt:lpstr>
      <vt:lpstr>Псевдопользователи</vt:lpstr>
      <vt:lpstr>Доступ к регистрационной базе данных</vt:lpstr>
      <vt:lpstr>Доступ к регистрационной базе данных</vt:lpstr>
      <vt:lpstr>Доступ к регистрационной базе данных</vt:lpstr>
      <vt:lpstr>Доступ к регистрационной базе данных</vt:lpstr>
    </vt:vector>
  </TitlesOfParts>
  <Company>НИУ "МЭИ"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Теоретические основы защиты информации от несанкционированного доступа</dc:title>
  <dc:creator>Хорев</dc:creator>
  <cp:lastModifiedBy>Хорев</cp:lastModifiedBy>
  <cp:revision>20</cp:revision>
  <dcterms:created xsi:type="dcterms:W3CDTF">2015-12-02T08:16:23Z</dcterms:created>
  <dcterms:modified xsi:type="dcterms:W3CDTF">2016-06-08T07:49:24Z</dcterms:modified>
</cp:coreProperties>
</file>

<file path=docProps/thumbnail.jpeg>
</file>