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18FDA-1BC4-44A4-A4C7-5D9E184FEA7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70B5-355B-4CF0-8EF0-9577B566E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944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18FDA-1BC4-44A4-A4C7-5D9E184FEA7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70B5-355B-4CF0-8EF0-9577B566E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573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18FDA-1BC4-44A4-A4C7-5D9E184FEA7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70B5-355B-4CF0-8EF0-9577B566E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004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18FDA-1BC4-44A4-A4C7-5D9E184FEA7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70B5-355B-4CF0-8EF0-9577B566E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778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18FDA-1BC4-44A4-A4C7-5D9E184FEA7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70B5-355B-4CF0-8EF0-9577B566E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605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18FDA-1BC4-44A4-A4C7-5D9E184FEA7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70B5-355B-4CF0-8EF0-9577B566E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720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18FDA-1BC4-44A4-A4C7-5D9E184FEA7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70B5-355B-4CF0-8EF0-9577B566E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278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18FDA-1BC4-44A4-A4C7-5D9E184FEA7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70B5-355B-4CF0-8EF0-9577B566E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62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18FDA-1BC4-44A4-A4C7-5D9E184FEA7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70B5-355B-4CF0-8EF0-9577B566E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679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18FDA-1BC4-44A4-A4C7-5D9E184FEA7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70B5-355B-4CF0-8EF0-9577B566E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896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18FDA-1BC4-44A4-A4C7-5D9E184FEA7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970B5-355B-4CF0-8EF0-9577B566E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974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18FDA-1BC4-44A4-A4C7-5D9E184FEA79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970B5-355B-4CF0-8EF0-9577B566ED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752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Лекция 9. Инфраструктура открытых ключей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717032"/>
            <a:ext cx="9144000" cy="3024336"/>
          </a:xfrm>
        </p:spPr>
        <p:txBody>
          <a:bodyPr>
            <a:normAutofit/>
          </a:bodyPr>
          <a:lstStyle/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Управление сертификатами открытых ключей.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Элементы инфраструктуры открытых ключей.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Архитектура </a:t>
            </a:r>
            <a:r>
              <a:rPr lang="en-US" altLang="ru-RU" dirty="0" smtClean="0">
                <a:solidFill>
                  <a:schemeClr val="tx1"/>
                </a:solidFill>
              </a:rPr>
              <a:t>PKI</a:t>
            </a:r>
            <a:r>
              <a:rPr lang="ru-RU" altLang="ru-RU" dirty="0" smtClean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977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Структура сертификата открытого ключа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r>
              <a:rPr lang="ru-RU" altLang="ru-RU" dirty="0"/>
              <a:t>Необязательный уникальный идентификатор издателя.</a:t>
            </a:r>
          </a:p>
          <a:p>
            <a:r>
              <a:rPr lang="ru-RU" altLang="ru-RU" dirty="0"/>
              <a:t>Необязательный уникальный идентификатор владельца.</a:t>
            </a:r>
          </a:p>
          <a:p>
            <a:r>
              <a:rPr lang="ru-RU" altLang="ru-RU" dirty="0"/>
              <a:t>Дополнения (</a:t>
            </a:r>
            <a:r>
              <a:rPr lang="en-US" altLang="ru-RU" dirty="0"/>
              <a:t>extensions) – </a:t>
            </a:r>
            <a:r>
              <a:rPr lang="ru-RU" altLang="ru-RU" dirty="0"/>
              <a:t>необязательная дополнительная информация о сертификате.</a:t>
            </a:r>
          </a:p>
          <a:p>
            <a:r>
              <a:rPr lang="ru-RU" altLang="ru-RU" dirty="0" smtClean="0"/>
              <a:t>ЭП </a:t>
            </a:r>
            <a:r>
              <a:rPr lang="ru-RU" altLang="ru-RU" dirty="0"/>
              <a:t>под сертификатом.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Формат представления сертификата: структурированная двоичная запись в </a:t>
            </a:r>
            <a:r>
              <a:rPr lang="en-US" altLang="ru-RU" dirty="0"/>
              <a:t>ASN.1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7201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ru-RU" altLang="ru-RU"/>
              <a:t>Дополнения сертификата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Информация о ключах и политиках их применения: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идентификатор открытого ключа владельца;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идентификатор открытого ключа УЦ;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область применения пары ключей;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расширенная область применения;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период действия личного ключа;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политики применения сертификата;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отображения политик применения (для промежуточных УЦ).</a:t>
            </a:r>
          </a:p>
        </p:txBody>
      </p:sp>
    </p:spTree>
    <p:extLst>
      <p:ext uri="{BB962C8B-B14F-4D97-AF65-F5344CB8AC3E}">
        <p14:creationId xmlns:p14="http://schemas.microsoft.com/office/powerpoint/2010/main" val="304330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/>
          <a:lstStyle/>
          <a:p>
            <a:r>
              <a:rPr lang="ru-RU" altLang="ru-RU"/>
              <a:t>Дополнения сертификата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ru-RU" altLang="ru-RU" dirty="0"/>
              <a:t>Атрибуты владельца и издателя;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альтернативное имя владельца (адрес электронной почты, </a:t>
            </a:r>
            <a:r>
              <a:rPr lang="en-US" altLang="ru-RU" dirty="0"/>
              <a:t>DNS-</a:t>
            </a:r>
            <a:r>
              <a:rPr lang="ru-RU" altLang="ru-RU" dirty="0"/>
              <a:t>имя, </a:t>
            </a:r>
            <a:r>
              <a:rPr lang="en-US" altLang="ru-RU" dirty="0"/>
              <a:t>IP-</a:t>
            </a:r>
            <a:r>
              <a:rPr lang="ru-RU" altLang="ru-RU" dirty="0"/>
              <a:t>адрес, </a:t>
            </a:r>
            <a:r>
              <a:rPr lang="en-US" altLang="ru-RU" dirty="0"/>
              <a:t>URI-</a:t>
            </a:r>
            <a:r>
              <a:rPr lang="ru-RU" altLang="ru-RU" dirty="0"/>
              <a:t>адрес, имя каталога и др.).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альтернативное имя издателя;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персональные атрибуты владельца;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способ доступа к информации УЦ;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ru-RU" dirty="0"/>
              <a:t>URI-</a:t>
            </a:r>
            <a:r>
              <a:rPr lang="ru-RU" altLang="ru-RU" dirty="0"/>
              <a:t>адрес издателя для запроса сертификатов;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ru-RU" dirty="0"/>
              <a:t>URI-</a:t>
            </a:r>
            <a:r>
              <a:rPr lang="ru-RU" altLang="ru-RU" dirty="0"/>
              <a:t>адрес издателя для получения списка отозванных сертификатов (</a:t>
            </a:r>
            <a:r>
              <a:rPr lang="en-US" altLang="ru-RU" dirty="0"/>
              <a:t>CRL)</a:t>
            </a:r>
            <a:r>
              <a:rPr lang="ru-RU" alt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5216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/>
              <a:t>Дополнения сертификата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ru-RU" altLang="ru-RU" dirty="0"/>
              <a:t>Ограничения на проверку сертификата: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основные ограничения (на длину цепочки сертификации, на возможность выступать в роли промежуточных УЦ);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ограничения на имена владельцев промежуточных УЦ;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ограничения на политики применения сертификата (при его использовании вне домена УЦ).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Возможен ввод любых других дополнений, необходимых для конкретной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416395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Состав каждого дополнения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/>
          <a:lstStyle/>
          <a:p>
            <a:r>
              <a:rPr lang="ru-RU" altLang="ru-RU" dirty="0"/>
              <a:t>Тип дополнения.</a:t>
            </a:r>
          </a:p>
          <a:p>
            <a:r>
              <a:rPr lang="ru-RU" altLang="ru-RU" dirty="0"/>
              <a:t>Признак критичности дополнения.</a:t>
            </a:r>
          </a:p>
          <a:p>
            <a:r>
              <a:rPr lang="ru-RU" altLang="ru-RU" dirty="0"/>
              <a:t>Значение дополнения.</a:t>
            </a:r>
          </a:p>
        </p:txBody>
      </p:sp>
    </p:spTree>
    <p:extLst>
      <p:ext uri="{BB962C8B-B14F-4D97-AF65-F5344CB8AC3E}">
        <p14:creationId xmlns:p14="http://schemas.microsoft.com/office/powerpoint/2010/main" val="421425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/>
          <a:lstStyle/>
          <a:p>
            <a:r>
              <a:rPr lang="ru-RU" altLang="ru-RU" dirty="0"/>
              <a:t>Атрибутные сертификаты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Основное назначение сертификата открытого ключа – аутентификация его владельца.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Более сложная задача – использование сертификата для авторизации владельцев (наделения их полномочиями в системе).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Атрибутные сертификаты: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могут не содержать открытого ключа;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содержат данные о роли владельца, его правах в системе и другие данные.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Используются при проверке прав доступа субъекта к определенному ресурсу.</a:t>
            </a:r>
          </a:p>
        </p:txBody>
      </p:sp>
    </p:spTree>
    <p:extLst>
      <p:ext uri="{BB962C8B-B14F-4D97-AF65-F5344CB8AC3E}">
        <p14:creationId xmlns:p14="http://schemas.microsoft.com/office/powerpoint/2010/main" val="248713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Элементы инфраструктуры открытых ключей </a:t>
            </a:r>
            <a:r>
              <a:rPr lang="en-US" altLang="ru-RU" sz="4000"/>
              <a:t>(PKI)</a:t>
            </a:r>
            <a:endParaRPr lang="ru-RU" altLang="ru-RU" sz="400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/>
              <a:t>PKI – </a:t>
            </a:r>
            <a:r>
              <a:rPr lang="ru-RU" altLang="ru-RU" dirty="0"/>
              <a:t>совокупность организаций, методов и средств для создания, проверки и распределения открытых ключей группе пользователей, отдельной организации или всем гражданам.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800" dirty="0"/>
              <a:t>Основные компоненты </a:t>
            </a:r>
            <a:r>
              <a:rPr lang="en-US" altLang="ru-RU" sz="2800" dirty="0"/>
              <a:t>PKI:</a:t>
            </a:r>
            <a:endParaRPr lang="ru-RU" altLang="ru-RU" sz="2800" dirty="0"/>
          </a:p>
          <a:p>
            <a:pPr>
              <a:lnSpc>
                <a:spcPct val="90000"/>
              </a:lnSpc>
            </a:pPr>
            <a:r>
              <a:rPr lang="ru-RU" altLang="ru-RU" sz="2800" dirty="0"/>
              <a:t>удостоверяющий центр;</a:t>
            </a:r>
          </a:p>
          <a:p>
            <a:pPr>
              <a:lnSpc>
                <a:spcPct val="90000"/>
              </a:lnSpc>
            </a:pPr>
            <a:r>
              <a:rPr lang="ru-RU" altLang="ru-RU" sz="2800" dirty="0"/>
              <a:t>регистрационный центр (необязательный);</a:t>
            </a:r>
          </a:p>
          <a:p>
            <a:pPr>
              <a:lnSpc>
                <a:spcPct val="90000"/>
              </a:lnSpc>
            </a:pPr>
            <a:r>
              <a:rPr lang="ru-RU" altLang="ru-RU" sz="2800" dirty="0"/>
              <a:t>реестр сертификатов;</a:t>
            </a:r>
          </a:p>
          <a:p>
            <a:pPr>
              <a:lnSpc>
                <a:spcPct val="90000"/>
              </a:lnSpc>
            </a:pPr>
            <a:r>
              <a:rPr lang="ru-RU" altLang="ru-RU" sz="2800" dirty="0"/>
              <a:t>архив сертификатов;</a:t>
            </a:r>
          </a:p>
          <a:p>
            <a:pPr>
              <a:lnSpc>
                <a:spcPct val="90000"/>
              </a:lnSpc>
            </a:pPr>
            <a:r>
              <a:rPr lang="ru-RU" altLang="ru-RU" sz="2800" dirty="0"/>
              <a:t>конечные пользователи.</a:t>
            </a:r>
          </a:p>
          <a:p>
            <a:pPr>
              <a:lnSpc>
                <a:spcPct val="90000"/>
              </a:lnSpc>
            </a:pP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98378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Удостоверяющий и регистрационный центры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6753"/>
            <a:ext cx="5148263" cy="5661248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Создает собственный личный ключ и самоподписанный сертификат.</a:t>
            </a:r>
          </a:p>
          <a:p>
            <a:r>
              <a:rPr lang="ru-RU" altLang="ru-RU" sz="3200" dirty="0"/>
              <a:t>Выпускает сертификаты подчиненных УЦ и пользователей.</a:t>
            </a:r>
          </a:p>
          <a:p>
            <a:r>
              <a:rPr lang="ru-RU" altLang="ru-RU" sz="3200" dirty="0"/>
              <a:t>Ведет базу сертификатов и </a:t>
            </a:r>
            <a:r>
              <a:rPr lang="en-US" altLang="ru-RU" sz="3200" dirty="0"/>
              <a:t>CRL.</a:t>
            </a:r>
            <a:endParaRPr lang="ru-RU" altLang="ru-RU" sz="3200" dirty="0"/>
          </a:p>
          <a:p>
            <a:r>
              <a:rPr lang="ru-RU" altLang="ru-RU" sz="3200" dirty="0"/>
              <a:t>Публикует сведения о сертификатах и </a:t>
            </a:r>
            <a:r>
              <a:rPr lang="en-US" altLang="ru-RU" sz="3200" dirty="0"/>
              <a:t>CRL.</a:t>
            </a:r>
            <a:endParaRPr lang="ru-RU" altLang="ru-RU" sz="3200" dirty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435600" y="1268761"/>
            <a:ext cx="3708400" cy="5589240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Получает от УЦ право на регистрацию пользователей, их взаимодействие с УЦ и проверку информации для сертификата.</a:t>
            </a:r>
          </a:p>
          <a:p>
            <a:r>
              <a:rPr lang="ru-RU" altLang="ru-RU" sz="3200" dirty="0"/>
              <a:t>Получает от УЦ сертификаты.</a:t>
            </a:r>
          </a:p>
          <a:p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2822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908720"/>
          </a:xfrm>
        </p:spPr>
        <p:txBody>
          <a:bodyPr/>
          <a:lstStyle/>
          <a:p>
            <a:r>
              <a:rPr lang="ru-RU" altLang="ru-RU" dirty="0"/>
              <a:t>Реестр и архив сертификатов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80729"/>
            <a:ext cx="4495800" cy="587727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Содержит действующие сертификаты и </a:t>
            </a:r>
            <a:r>
              <a:rPr lang="en-US" altLang="ru-RU" sz="3200" dirty="0"/>
              <a:t>CRL.</a:t>
            </a:r>
            <a:r>
              <a:rPr lang="ru-RU" altLang="ru-RU" sz="3200" dirty="0"/>
              <a:t> Требования:</a:t>
            </a:r>
          </a:p>
          <a:p>
            <a:r>
              <a:rPr lang="ru-RU" altLang="ru-RU" sz="3200" dirty="0"/>
              <a:t>простота доступа (протокол </a:t>
            </a:r>
            <a:r>
              <a:rPr lang="en-US" altLang="ru-RU" sz="3200" dirty="0"/>
              <a:t>LDAP)</a:t>
            </a:r>
            <a:r>
              <a:rPr lang="ru-RU" altLang="ru-RU" sz="3200" dirty="0"/>
              <a:t>;</a:t>
            </a:r>
          </a:p>
          <a:p>
            <a:r>
              <a:rPr lang="ru-RU" altLang="ru-RU" sz="3200" dirty="0"/>
              <a:t>регулярность обновления;</a:t>
            </a:r>
          </a:p>
          <a:p>
            <a:r>
              <a:rPr lang="ru-RU" altLang="ru-RU" sz="3200" dirty="0"/>
              <a:t>встроенная защита;</a:t>
            </a:r>
          </a:p>
          <a:p>
            <a:r>
              <a:rPr lang="ru-RU" altLang="ru-RU" sz="3200" dirty="0"/>
              <a:t>простота управления;</a:t>
            </a:r>
          </a:p>
          <a:p>
            <a:r>
              <a:rPr lang="ru-RU" altLang="ru-RU" sz="3200" dirty="0"/>
              <a:t>совместимость с другими реестрами.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980728"/>
            <a:ext cx="4495800" cy="587727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Долговременные хранение и защита всех изданных сертификатов для:</a:t>
            </a:r>
          </a:p>
          <a:p>
            <a:r>
              <a:rPr lang="ru-RU" altLang="ru-RU" sz="3200" dirty="0"/>
              <a:t>регулирования споров о прошлых </a:t>
            </a:r>
            <a:r>
              <a:rPr lang="ru-RU" altLang="ru-RU" sz="3200" dirty="0" smtClean="0"/>
              <a:t>ЭП</a:t>
            </a:r>
            <a:r>
              <a:rPr lang="ru-RU" altLang="ru-RU" sz="3200" dirty="0"/>
              <a:t>;</a:t>
            </a:r>
          </a:p>
          <a:p>
            <a:r>
              <a:rPr lang="ru-RU" altLang="ru-RU" sz="3200" dirty="0"/>
              <a:t>подтверждения аутентичности и целостности данных при их хранении.</a:t>
            </a:r>
          </a:p>
        </p:txBody>
      </p:sp>
    </p:spTree>
    <p:extLst>
      <p:ext uri="{BB962C8B-B14F-4D97-AF65-F5344CB8AC3E}">
        <p14:creationId xmlns:p14="http://schemas.microsoft.com/office/powerpoint/2010/main" val="202632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Конечные пользователи </a:t>
            </a:r>
            <a:r>
              <a:rPr lang="en-US" altLang="ru-RU"/>
              <a:t>PKI</a:t>
            </a:r>
            <a:endParaRPr lang="ru-RU" alt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688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Владельцы сертификатов и доверяющие им стороны, использующие сервисы и функции </a:t>
            </a:r>
            <a:r>
              <a:rPr lang="en-US" altLang="ru-RU" dirty="0"/>
              <a:t>PKI</a:t>
            </a:r>
            <a:r>
              <a:rPr lang="ru-RU" altLang="ru-RU" dirty="0"/>
              <a:t>:</a:t>
            </a:r>
          </a:p>
          <a:p>
            <a:r>
              <a:rPr lang="ru-RU" altLang="ru-RU" dirty="0"/>
              <a:t>клиентское и серверное ПО;</a:t>
            </a:r>
          </a:p>
          <a:p>
            <a:r>
              <a:rPr lang="ru-RU" altLang="ru-RU" dirty="0"/>
              <a:t>физические и юридические лица.</a:t>
            </a:r>
          </a:p>
        </p:txBody>
      </p:sp>
    </p:spTree>
    <p:extLst>
      <p:ext uri="{BB962C8B-B14F-4D97-AF65-F5344CB8AC3E}">
        <p14:creationId xmlns:p14="http://schemas.microsoft.com/office/powerpoint/2010/main" val="77588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Угроза предъявления нарушителем ложного открытого ключа</a:t>
            </a:r>
          </a:p>
        </p:txBody>
      </p:sp>
      <p:sp>
        <p:nvSpPr>
          <p:cNvPr id="6244" name="Rectangle 100"/>
          <p:cNvSpPr>
            <a:spLocks noGrp="1" noChangeArrowheads="1"/>
          </p:cNvSpPr>
          <p:nvPr>
            <p:ph type="body" idx="1"/>
          </p:nvPr>
        </p:nvSpPr>
        <p:spPr>
          <a:xfrm>
            <a:off x="0" y="4941888"/>
            <a:ext cx="9144000" cy="1916112"/>
          </a:xfrm>
        </p:spPr>
        <p:txBody>
          <a:bodyPr/>
          <a:lstStyle/>
          <a:p>
            <a:r>
              <a:rPr lang="ru-RU" altLang="ru-RU" dirty="0"/>
              <a:t>Разновидность атаки «человек посередине».</a:t>
            </a:r>
          </a:p>
          <a:p>
            <a:r>
              <a:rPr lang="ru-RU" altLang="ru-RU" dirty="0"/>
              <a:t>Аутентичность сертификата открытого ключа сервера должна обеспечиваться </a:t>
            </a:r>
            <a:r>
              <a:rPr lang="ru-RU" altLang="ru-RU" dirty="0" smtClean="0"/>
              <a:t>ЭП </a:t>
            </a:r>
            <a:r>
              <a:rPr lang="ru-RU" altLang="ru-RU" dirty="0"/>
              <a:t>УЦ.</a:t>
            </a:r>
          </a:p>
        </p:txBody>
      </p:sp>
      <p:sp>
        <p:nvSpPr>
          <p:cNvPr id="6245" name="Text Box 101"/>
          <p:cNvSpPr txBox="1">
            <a:spLocks noChangeArrowheads="1"/>
          </p:cNvSpPr>
          <p:nvPr/>
        </p:nvSpPr>
        <p:spPr bwMode="auto">
          <a:xfrm>
            <a:off x="689997" y="1484313"/>
            <a:ext cx="156799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Клиент</a:t>
            </a:r>
            <a:br>
              <a:rPr lang="ru-RU" altLang="ru-RU" sz="2800" dirty="0"/>
            </a:br>
            <a:r>
              <a:rPr lang="en-US" altLang="ru-RU" sz="2800" dirty="0"/>
              <a:t>(PKC,SKC)</a:t>
            </a:r>
            <a:endParaRPr lang="ru-RU" altLang="ru-RU" sz="2800" dirty="0"/>
          </a:p>
        </p:txBody>
      </p:sp>
      <p:sp>
        <p:nvSpPr>
          <p:cNvPr id="6246" name="Text Box 102"/>
          <p:cNvSpPr txBox="1">
            <a:spLocks noChangeArrowheads="1"/>
          </p:cNvSpPr>
          <p:nvPr/>
        </p:nvSpPr>
        <p:spPr bwMode="auto">
          <a:xfrm>
            <a:off x="6716191" y="1503363"/>
            <a:ext cx="153933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Сервер</a:t>
            </a:r>
            <a:br>
              <a:rPr lang="ru-RU" altLang="ru-RU" sz="2800" dirty="0"/>
            </a:br>
            <a:r>
              <a:rPr lang="en-US" altLang="ru-RU" sz="2800" dirty="0"/>
              <a:t>(PKS,SKS)</a:t>
            </a:r>
            <a:endParaRPr lang="ru-RU" altLang="ru-RU" sz="2800" dirty="0"/>
          </a:p>
        </p:txBody>
      </p:sp>
      <p:sp>
        <p:nvSpPr>
          <p:cNvPr id="6247" name="Text Box 103"/>
          <p:cNvSpPr txBox="1">
            <a:spLocks noChangeArrowheads="1"/>
          </p:cNvSpPr>
          <p:nvPr/>
        </p:nvSpPr>
        <p:spPr bwMode="auto">
          <a:xfrm>
            <a:off x="3284276" y="4095750"/>
            <a:ext cx="204363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Нарушитель</a:t>
            </a:r>
            <a:br>
              <a:rPr lang="ru-RU" altLang="ru-RU" sz="2800" dirty="0"/>
            </a:br>
            <a:r>
              <a:rPr lang="ru-RU" altLang="ru-RU" sz="2800" dirty="0"/>
              <a:t>(</a:t>
            </a:r>
            <a:r>
              <a:rPr lang="en-US" altLang="ru-RU" sz="2800" dirty="0"/>
              <a:t>PKN,SKN)</a:t>
            </a:r>
            <a:endParaRPr lang="ru-RU" altLang="ru-RU" sz="2800" dirty="0"/>
          </a:p>
        </p:txBody>
      </p:sp>
      <p:sp>
        <p:nvSpPr>
          <p:cNvPr id="6248" name="Text Box 104"/>
          <p:cNvSpPr txBox="1">
            <a:spLocks noChangeArrowheads="1"/>
          </p:cNvSpPr>
          <p:nvPr/>
        </p:nvSpPr>
        <p:spPr bwMode="auto">
          <a:xfrm>
            <a:off x="4859338" y="1341438"/>
            <a:ext cx="7185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PKS</a:t>
            </a:r>
            <a:endParaRPr lang="ru-RU" altLang="ru-RU" sz="2800" dirty="0"/>
          </a:p>
        </p:txBody>
      </p:sp>
      <p:sp>
        <p:nvSpPr>
          <p:cNvPr id="6249" name="Line 105"/>
          <p:cNvSpPr>
            <a:spLocks noChangeShapeType="1"/>
          </p:cNvSpPr>
          <p:nvPr/>
        </p:nvSpPr>
        <p:spPr bwMode="auto">
          <a:xfrm flipH="1">
            <a:off x="2700338" y="1916113"/>
            <a:ext cx="381635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52" name="Line 108"/>
          <p:cNvSpPr>
            <a:spLocks noChangeShapeType="1"/>
          </p:cNvSpPr>
          <p:nvPr/>
        </p:nvSpPr>
        <p:spPr bwMode="auto">
          <a:xfrm flipV="1">
            <a:off x="4067175" y="2060575"/>
            <a:ext cx="0" cy="20891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53" name="Line 109"/>
          <p:cNvSpPr>
            <a:spLocks noChangeShapeType="1"/>
          </p:cNvSpPr>
          <p:nvPr/>
        </p:nvSpPr>
        <p:spPr bwMode="auto">
          <a:xfrm flipH="1">
            <a:off x="2700338" y="2060575"/>
            <a:ext cx="13668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54" name="Text Box 110"/>
          <p:cNvSpPr txBox="1">
            <a:spLocks noChangeArrowheads="1"/>
          </p:cNvSpPr>
          <p:nvPr/>
        </p:nvSpPr>
        <p:spPr bwMode="auto">
          <a:xfrm>
            <a:off x="4264025" y="2439988"/>
            <a:ext cx="276922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PKN (</a:t>
            </a:r>
            <a:r>
              <a:rPr lang="ru-RU" altLang="ru-RU" sz="2800" dirty="0"/>
              <a:t>перехват</a:t>
            </a:r>
            <a:br>
              <a:rPr lang="ru-RU" altLang="ru-RU" sz="2800" dirty="0"/>
            </a:br>
            <a:r>
              <a:rPr lang="ru-RU" altLang="ru-RU" sz="2800" dirty="0"/>
              <a:t>и подмена</a:t>
            </a:r>
            <a:br>
              <a:rPr lang="ru-RU" altLang="ru-RU" sz="2800" dirty="0"/>
            </a:br>
            <a:r>
              <a:rPr lang="ru-RU" altLang="ru-RU" sz="2800" dirty="0"/>
              <a:t>открытого ключа</a:t>
            </a:r>
            <a:br>
              <a:rPr lang="ru-RU" altLang="ru-RU" sz="2800" dirty="0"/>
            </a:br>
            <a:r>
              <a:rPr lang="ru-RU" altLang="ru-RU" sz="2800" dirty="0"/>
              <a:t>сервера)</a:t>
            </a:r>
          </a:p>
        </p:txBody>
      </p:sp>
      <p:sp>
        <p:nvSpPr>
          <p:cNvPr id="6255" name="Line 111"/>
          <p:cNvSpPr>
            <a:spLocks noChangeShapeType="1"/>
          </p:cNvSpPr>
          <p:nvPr/>
        </p:nvSpPr>
        <p:spPr bwMode="auto">
          <a:xfrm>
            <a:off x="1547813" y="2420938"/>
            <a:ext cx="0" cy="2159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56" name="Line 112"/>
          <p:cNvSpPr>
            <a:spLocks noChangeShapeType="1"/>
          </p:cNvSpPr>
          <p:nvPr/>
        </p:nvSpPr>
        <p:spPr bwMode="auto">
          <a:xfrm>
            <a:off x="1547813" y="4581525"/>
            <a:ext cx="18002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57" name="Text Box 113"/>
          <p:cNvSpPr txBox="1">
            <a:spLocks noChangeArrowheads="1"/>
          </p:cNvSpPr>
          <p:nvPr/>
        </p:nvSpPr>
        <p:spPr bwMode="auto">
          <a:xfrm>
            <a:off x="158750" y="2439988"/>
            <a:ext cx="13003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E</a:t>
            </a:r>
            <a:r>
              <a:rPr lang="en-US" altLang="ru-RU" sz="2800" b="1" baseline="-25000" dirty="0"/>
              <a:t>PKN</a:t>
            </a:r>
            <a:r>
              <a:rPr lang="en-US" altLang="ru-RU" sz="2800" dirty="0"/>
              <a:t>(M)</a:t>
            </a:r>
            <a:endParaRPr lang="ru-RU" altLang="ru-RU" sz="2800" dirty="0"/>
          </a:p>
        </p:txBody>
      </p:sp>
      <p:sp>
        <p:nvSpPr>
          <p:cNvPr id="6258" name="Text Box 114"/>
          <p:cNvSpPr txBox="1">
            <a:spLocks noChangeArrowheads="1"/>
          </p:cNvSpPr>
          <p:nvPr/>
        </p:nvSpPr>
        <p:spPr bwMode="auto">
          <a:xfrm>
            <a:off x="5416550" y="4383088"/>
            <a:ext cx="26292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/>
              <a:t>D</a:t>
            </a:r>
            <a:r>
              <a:rPr lang="en-US" altLang="ru-RU" sz="2800" b="1" baseline="-25000"/>
              <a:t>SKN</a:t>
            </a:r>
            <a:r>
              <a:rPr lang="en-US" altLang="ru-RU" sz="2800"/>
              <a:t>(E</a:t>
            </a:r>
            <a:r>
              <a:rPr lang="en-US" altLang="ru-RU" sz="2800" b="1" baseline="-25000"/>
              <a:t>PKN</a:t>
            </a:r>
            <a:r>
              <a:rPr lang="en-US" altLang="ru-RU" sz="2800"/>
              <a:t>(M))=M</a:t>
            </a:r>
            <a:endParaRPr lang="ru-RU" altLang="ru-RU" sz="2800"/>
          </a:p>
        </p:txBody>
      </p:sp>
      <p:sp>
        <p:nvSpPr>
          <p:cNvPr id="6259" name="Line 115"/>
          <p:cNvSpPr>
            <a:spLocks noChangeShapeType="1"/>
          </p:cNvSpPr>
          <p:nvPr/>
        </p:nvSpPr>
        <p:spPr bwMode="auto">
          <a:xfrm>
            <a:off x="5508625" y="4221163"/>
            <a:ext cx="16557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60" name="Line 116"/>
          <p:cNvSpPr>
            <a:spLocks noChangeShapeType="1"/>
          </p:cNvSpPr>
          <p:nvPr/>
        </p:nvSpPr>
        <p:spPr bwMode="auto">
          <a:xfrm flipV="1">
            <a:off x="7164388" y="2420938"/>
            <a:ext cx="0" cy="1800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62" name="Text Box 118"/>
          <p:cNvSpPr txBox="1">
            <a:spLocks noChangeArrowheads="1"/>
          </p:cNvSpPr>
          <p:nvPr/>
        </p:nvSpPr>
        <p:spPr bwMode="auto">
          <a:xfrm>
            <a:off x="7216775" y="3159125"/>
            <a:ext cx="13338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/>
              <a:t>E</a:t>
            </a:r>
            <a:r>
              <a:rPr lang="en-US" altLang="ru-RU" sz="2800" b="1" baseline="-25000"/>
              <a:t>PKS</a:t>
            </a:r>
            <a:r>
              <a:rPr lang="en-US" altLang="ru-RU" sz="2800"/>
              <a:t>(M</a:t>
            </a:r>
            <a:r>
              <a:rPr lang="en-US" altLang="ru-RU" sz="2800">
                <a:cs typeface="Arial" charset="0"/>
              </a:rPr>
              <a:t>')</a:t>
            </a:r>
          </a:p>
        </p:txBody>
      </p:sp>
    </p:spTree>
    <p:extLst>
      <p:ext uri="{BB962C8B-B14F-4D97-AF65-F5344CB8AC3E}">
        <p14:creationId xmlns:p14="http://schemas.microsoft.com/office/powerpoint/2010/main" val="248778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r>
              <a:rPr lang="ru-RU" altLang="ru-RU"/>
              <a:t>Сервисы </a:t>
            </a:r>
            <a:r>
              <a:rPr lang="en-US" altLang="ru-RU"/>
              <a:t>PKI</a:t>
            </a:r>
            <a:endParaRPr lang="ru-RU" alt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криптографические (генерация пары ключей, защищенное хранение личного ключа, получение и проверка </a:t>
            </a:r>
            <a:r>
              <a:rPr lang="ru-RU" altLang="ru-RU" dirty="0" smtClean="0"/>
              <a:t>ЭП</a:t>
            </a:r>
            <a:r>
              <a:rPr lang="ru-RU" altLang="ru-RU" dirty="0"/>
              <a:t>, шифрование и расшифрование и др.);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управление сертификатами и их хранилищами (выпуск и управление жизненным циклом сертификатов и ключей, поддержка реестра и архива);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вспомогательные (регистрация, резервное копирование и восстановление, обеспечение </a:t>
            </a:r>
            <a:r>
              <a:rPr lang="ru-RU" altLang="ru-RU" dirty="0" err="1"/>
              <a:t>неотказуемости</a:t>
            </a:r>
            <a:r>
              <a:rPr lang="ru-RU" altLang="ru-RU" dirty="0"/>
              <a:t> и авторизации и др.);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другие (например, интерфейс с устройствами аутентификации).</a:t>
            </a:r>
          </a:p>
        </p:txBody>
      </p:sp>
    </p:spTree>
    <p:extLst>
      <p:ext uri="{BB962C8B-B14F-4D97-AF65-F5344CB8AC3E}">
        <p14:creationId xmlns:p14="http://schemas.microsoft.com/office/powerpoint/2010/main" val="301101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81075"/>
          </a:xfrm>
        </p:spPr>
        <p:txBody>
          <a:bodyPr/>
          <a:lstStyle/>
          <a:p>
            <a:r>
              <a:rPr lang="ru-RU" altLang="ru-RU"/>
              <a:t>Создание </a:t>
            </a:r>
            <a:r>
              <a:rPr lang="en-US" altLang="ru-RU"/>
              <a:t>PKI </a:t>
            </a:r>
            <a:r>
              <a:rPr lang="ru-RU" altLang="ru-RU"/>
              <a:t>в организации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6975"/>
            <a:ext cx="4495800" cy="5661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Достоинства:</a:t>
            </a:r>
          </a:p>
          <a:p>
            <a:r>
              <a:rPr lang="ru-RU" altLang="ru-RU" sz="3200" dirty="0"/>
              <a:t>возможность контроля за стоимостью, сроками действия и рисками.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96975"/>
            <a:ext cx="4316413" cy="5661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Недостатки:</a:t>
            </a:r>
          </a:p>
          <a:p>
            <a:r>
              <a:rPr lang="ru-RU" altLang="ru-RU" sz="3200" dirty="0"/>
              <a:t>дополнительные финансовые затраты;</a:t>
            </a:r>
          </a:p>
          <a:p>
            <a:r>
              <a:rPr lang="ru-RU" altLang="ru-RU" sz="3200" dirty="0"/>
              <a:t>сложность масштабирования.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282316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Использование услуг коммерческих структур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12875"/>
            <a:ext cx="3924300" cy="54451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Достоинства:</a:t>
            </a:r>
          </a:p>
          <a:p>
            <a:r>
              <a:rPr lang="ru-RU" altLang="ru-RU" sz="3200" dirty="0"/>
              <a:t>возможность автоматической проверки сертификатов в большинстве приложений;</a:t>
            </a:r>
          </a:p>
          <a:p>
            <a:r>
              <a:rPr lang="ru-RU" altLang="ru-RU" sz="3200" dirty="0"/>
              <a:t>снижение затрат.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1340769"/>
            <a:ext cx="4608513" cy="551723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Недостатки:</a:t>
            </a:r>
          </a:p>
          <a:p>
            <a:r>
              <a:rPr lang="ru-RU" altLang="ru-RU" sz="3200" dirty="0"/>
              <a:t>делегирование полномочий владельца системы аутентификации коммерческому центр, обычно не принимающему на себя никакой финансовой ответственности.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370934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Использования цепочек сертификации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/>
          <a:lstStyle/>
          <a:p>
            <a:r>
              <a:rPr lang="ru-RU" altLang="ru-RU" dirty="0"/>
              <a:t>Альтернатива использованию единственного УЦ, что усложняет масштабирование системы автономной аутентификации.</a:t>
            </a:r>
          </a:p>
          <a:p>
            <a:r>
              <a:rPr lang="ru-RU" altLang="ru-RU" dirty="0"/>
              <a:t>Каждый сертификат в цепочке удостоверяет предыдущий вплоть до сертификата корневого УЦ, открытый ключ которого есть у пользователя.</a:t>
            </a:r>
          </a:p>
          <a:p>
            <a:r>
              <a:rPr lang="ru-RU" altLang="ru-RU" dirty="0"/>
              <a:t>Сертификаты промежуточных УЦ подписываются УЦ более высокой ступени иерархии.</a:t>
            </a:r>
          </a:p>
        </p:txBody>
      </p:sp>
    </p:spTree>
    <p:extLst>
      <p:ext uri="{BB962C8B-B14F-4D97-AF65-F5344CB8AC3E}">
        <p14:creationId xmlns:p14="http://schemas.microsoft.com/office/powerpoint/2010/main" val="28965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765175"/>
          </a:xfrm>
        </p:spPr>
        <p:txBody>
          <a:bodyPr/>
          <a:lstStyle/>
          <a:p>
            <a:r>
              <a:rPr lang="ru-RU" altLang="ru-RU" sz="4000" dirty="0"/>
              <a:t>Иерархическая архитектура </a:t>
            </a:r>
            <a:r>
              <a:rPr lang="en-US" altLang="ru-RU" sz="4000" dirty="0"/>
              <a:t>PKI</a:t>
            </a:r>
            <a:endParaRPr lang="ru-RU" altLang="ru-RU" sz="4000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229225"/>
            <a:ext cx="9144000" cy="1628775"/>
          </a:xfrm>
        </p:spPr>
        <p:txBody>
          <a:bodyPr/>
          <a:lstStyle/>
          <a:p>
            <a:r>
              <a:rPr lang="ru-RU" altLang="ru-RU" dirty="0"/>
              <a:t>Каждая доверяющая </a:t>
            </a:r>
            <a:r>
              <a:rPr lang="en-US" altLang="ru-RU" dirty="0"/>
              <a:t>PKI </a:t>
            </a:r>
            <a:r>
              <a:rPr lang="ru-RU" altLang="ru-RU" dirty="0"/>
              <a:t>сторона знает открытый ключ корневого УЦ.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900113" y="758431"/>
            <a:ext cx="76388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Корневой УЦ с самоподписанным сертификатом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23850" y="1935163"/>
            <a:ext cx="32274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Промежуточный УЦ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3586578" y="1989138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5893594" y="1924643"/>
            <a:ext cx="32274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Промежуточный УЦ</a:t>
            </a:r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 flipH="1">
            <a:off x="2268538" y="1412875"/>
            <a:ext cx="1871662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9" name="Line 9"/>
          <p:cNvSpPr>
            <a:spLocks noChangeShapeType="1"/>
          </p:cNvSpPr>
          <p:nvPr/>
        </p:nvSpPr>
        <p:spPr bwMode="auto">
          <a:xfrm>
            <a:off x="4643438" y="1412875"/>
            <a:ext cx="0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0" name="Line 10"/>
          <p:cNvSpPr>
            <a:spLocks noChangeShapeType="1"/>
          </p:cNvSpPr>
          <p:nvPr/>
        </p:nvSpPr>
        <p:spPr bwMode="auto">
          <a:xfrm>
            <a:off x="6084888" y="1484313"/>
            <a:ext cx="1439862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7003771" y="2943225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>
            <a:off x="7667625" y="2349500"/>
            <a:ext cx="0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-111931" y="3068638"/>
            <a:ext cx="272735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Промежуточный</a:t>
            </a:r>
            <a:br>
              <a:rPr lang="ru-RU" altLang="ru-RU" sz="2800" dirty="0"/>
            </a:br>
            <a:r>
              <a:rPr lang="ru-RU" altLang="ru-RU" sz="2800" dirty="0"/>
              <a:t>УЦ</a:t>
            </a:r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2559466" y="3519488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4388632" y="3068638"/>
            <a:ext cx="272735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Промежуточный</a:t>
            </a:r>
            <a:br>
              <a:rPr lang="ru-RU" altLang="ru-RU" sz="2800" dirty="0"/>
            </a:br>
            <a:r>
              <a:rPr lang="ru-RU" altLang="ru-RU" sz="2800" dirty="0"/>
              <a:t>УЦ</a:t>
            </a:r>
          </a:p>
        </p:txBody>
      </p:sp>
      <p:sp>
        <p:nvSpPr>
          <p:cNvPr id="35856" name="Line 16"/>
          <p:cNvSpPr>
            <a:spLocks noChangeShapeType="1"/>
          </p:cNvSpPr>
          <p:nvPr/>
        </p:nvSpPr>
        <p:spPr bwMode="auto">
          <a:xfrm flipH="1">
            <a:off x="755650" y="2492375"/>
            <a:ext cx="503238" cy="6492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7" name="Line 17"/>
          <p:cNvSpPr>
            <a:spLocks noChangeShapeType="1"/>
          </p:cNvSpPr>
          <p:nvPr/>
        </p:nvSpPr>
        <p:spPr bwMode="auto">
          <a:xfrm>
            <a:off x="2051050" y="2492375"/>
            <a:ext cx="865188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8" name="Line 18"/>
          <p:cNvSpPr>
            <a:spLocks noChangeShapeType="1"/>
          </p:cNvSpPr>
          <p:nvPr/>
        </p:nvSpPr>
        <p:spPr bwMode="auto">
          <a:xfrm>
            <a:off x="2484438" y="2492375"/>
            <a:ext cx="1800225" cy="6492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130591" y="4221163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4810541" y="4221163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35861" name="Line 21"/>
          <p:cNvSpPr>
            <a:spLocks noChangeShapeType="1"/>
          </p:cNvSpPr>
          <p:nvPr/>
        </p:nvSpPr>
        <p:spPr bwMode="auto">
          <a:xfrm>
            <a:off x="1187450" y="3933825"/>
            <a:ext cx="0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62" name="Line 22"/>
          <p:cNvSpPr>
            <a:spLocks noChangeShapeType="1"/>
          </p:cNvSpPr>
          <p:nvPr/>
        </p:nvSpPr>
        <p:spPr bwMode="auto">
          <a:xfrm>
            <a:off x="5724525" y="3933825"/>
            <a:ext cx="0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83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836613"/>
          </a:xfrm>
        </p:spPr>
        <p:txBody>
          <a:bodyPr/>
          <a:lstStyle/>
          <a:p>
            <a:r>
              <a:rPr lang="ru-RU" altLang="ru-RU" sz="4000"/>
              <a:t>Иерархическая архитектура </a:t>
            </a:r>
            <a:r>
              <a:rPr lang="en-US" altLang="ru-RU" sz="4000"/>
              <a:t>PKI</a:t>
            </a:r>
            <a:endParaRPr lang="ru-RU" altLang="ru-RU" sz="400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Проверка сертификата: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Получение цепочки сертификации от корневого УЦ.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Верификация каждого сертификата в цепочке:</a:t>
            </a:r>
          </a:p>
          <a:p>
            <a:pPr marL="609600" indent="-609600"/>
            <a:r>
              <a:rPr lang="ru-RU" altLang="ru-RU" dirty="0"/>
              <a:t>проверка его подписания личным ключом владельца следующего сертификата в цепочке;</a:t>
            </a:r>
          </a:p>
          <a:p>
            <a:pPr marL="609600" indent="-609600"/>
            <a:r>
              <a:rPr lang="ru-RU" altLang="ru-RU" dirty="0"/>
              <a:t>проверка его срока </a:t>
            </a:r>
            <a:r>
              <a:rPr lang="ru-RU" altLang="ru-RU" dirty="0" smtClean="0"/>
              <a:t>действия и </a:t>
            </a:r>
            <a:r>
              <a:rPr lang="ru-RU" altLang="ru-RU" smtClean="0"/>
              <a:t>статуса отзыва;</a:t>
            </a:r>
            <a:endParaRPr lang="ru-RU" altLang="ru-RU" dirty="0"/>
          </a:p>
          <a:p>
            <a:pPr marL="609600" indent="-609600"/>
            <a:r>
              <a:rPr lang="ru-RU" altLang="ru-RU" dirty="0"/>
              <a:t>проверка его соответствия политике применения, установленной вышестоящими сертификатами.</a:t>
            </a:r>
          </a:p>
        </p:txBody>
      </p:sp>
    </p:spTree>
    <p:extLst>
      <p:ext uri="{BB962C8B-B14F-4D97-AF65-F5344CB8AC3E}">
        <p14:creationId xmlns:p14="http://schemas.microsoft.com/office/powerpoint/2010/main" val="123192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 dirty="0"/>
              <a:t>Иерархическая архитектура </a:t>
            </a:r>
            <a:r>
              <a:rPr lang="en-US" altLang="ru-RU" dirty="0"/>
              <a:t>PKI</a:t>
            </a:r>
            <a:endParaRPr lang="ru-RU" altLang="ru-RU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Получение цепочки сертификации:</a:t>
            </a:r>
          </a:p>
          <a:p>
            <a:r>
              <a:rPr lang="ru-RU" altLang="ru-RU" dirty="0"/>
              <a:t>модель с проталкиванием (вместе с сертификатом отправителя сообщения получателю передаются все сертификаты цепочки);</a:t>
            </a:r>
          </a:p>
          <a:p>
            <a:r>
              <a:rPr lang="ru-RU" altLang="ru-RU" dirty="0"/>
              <a:t>модель с извлечением (получатель сообщения сам извлекает сертификаты промежуточных УЦ, используя имя издателя сертификата отправителя).</a:t>
            </a:r>
          </a:p>
        </p:txBody>
      </p:sp>
    </p:spTree>
    <p:extLst>
      <p:ext uri="{BB962C8B-B14F-4D97-AF65-F5344CB8AC3E}">
        <p14:creationId xmlns:p14="http://schemas.microsoft.com/office/powerpoint/2010/main" val="195899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ru-RU" altLang="ru-RU"/>
              <a:t>Иерархическая архитектура </a:t>
            </a:r>
            <a:r>
              <a:rPr lang="en-US" altLang="ru-RU"/>
              <a:t>PKI</a:t>
            </a:r>
            <a:endParaRPr lang="ru-RU" altLang="ru-RU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340768"/>
            <a:ext cx="4038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Достоинство:</a:t>
            </a:r>
          </a:p>
          <a:p>
            <a:r>
              <a:rPr lang="ru-RU" altLang="ru-RU" sz="3200" dirty="0"/>
              <a:t>доверие требуется только к корневому УЦ.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4008" y="1340768"/>
            <a:ext cx="4038600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Недостаток:</a:t>
            </a:r>
          </a:p>
          <a:p>
            <a:r>
              <a:rPr lang="ru-RU" altLang="ru-RU" sz="3200" dirty="0"/>
              <a:t>ни одна организация не имеет достаточного доверия в сообществе, например, пользователей Интернета.</a:t>
            </a:r>
          </a:p>
        </p:txBody>
      </p:sp>
    </p:spTree>
    <p:extLst>
      <p:ext uri="{BB962C8B-B14F-4D97-AF65-F5344CB8AC3E}">
        <p14:creationId xmlns:p14="http://schemas.microsoft.com/office/powerpoint/2010/main" val="76798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765175"/>
          </a:xfrm>
        </p:spPr>
        <p:txBody>
          <a:bodyPr/>
          <a:lstStyle/>
          <a:p>
            <a:r>
              <a:rPr lang="ru-RU" altLang="ru-RU" dirty="0"/>
              <a:t>Сетевая архитектура </a:t>
            </a:r>
            <a:r>
              <a:rPr lang="en-US" altLang="ru-RU" dirty="0"/>
              <a:t>PKI</a:t>
            </a:r>
            <a:endParaRPr lang="ru-RU" altLang="ru-RU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455115"/>
            <a:ext cx="9144000" cy="2402885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ru-RU" altLang="ru-RU" sz="3000" dirty="0"/>
              <a:t>Проверка сертификата: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000" dirty="0"/>
              <a:t>Получение цепочки сертификации от доверенного УЦ (может быть несколько цепочек разной длины).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000" dirty="0"/>
              <a:t>Верификация цепочки.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539750" y="836613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УЦ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5076825" y="889655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УЦ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-48797" y="1844675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3492500" y="1844675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УЦ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2168725" y="1921742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УЦ</a:t>
            </a: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346491" y="3357563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2484438" y="2781300"/>
            <a:ext cx="603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/>
              <a:t>УЦ</a:t>
            </a:r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3635375" y="2720254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2339975" y="3501008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4378999" y="1844675"/>
            <a:ext cx="198144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44046" name="Line 14"/>
          <p:cNvSpPr>
            <a:spLocks noChangeShapeType="1"/>
          </p:cNvSpPr>
          <p:nvPr/>
        </p:nvSpPr>
        <p:spPr bwMode="auto">
          <a:xfrm>
            <a:off x="827088" y="1268413"/>
            <a:ext cx="0" cy="503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7" name="Line 15"/>
          <p:cNvSpPr>
            <a:spLocks noChangeShapeType="1"/>
          </p:cNvSpPr>
          <p:nvPr/>
        </p:nvSpPr>
        <p:spPr bwMode="auto">
          <a:xfrm flipH="1">
            <a:off x="1547813" y="2420938"/>
            <a:ext cx="792162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8" name="Line 16"/>
          <p:cNvSpPr>
            <a:spLocks noChangeShapeType="1"/>
          </p:cNvSpPr>
          <p:nvPr/>
        </p:nvSpPr>
        <p:spPr bwMode="auto">
          <a:xfrm>
            <a:off x="2771775" y="3213100"/>
            <a:ext cx="574675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9" name="Line 17"/>
          <p:cNvSpPr>
            <a:spLocks noChangeShapeType="1"/>
          </p:cNvSpPr>
          <p:nvPr/>
        </p:nvSpPr>
        <p:spPr bwMode="auto">
          <a:xfrm>
            <a:off x="3851275" y="2349500"/>
            <a:ext cx="504825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0" name="Line 18"/>
          <p:cNvSpPr>
            <a:spLocks noChangeShapeType="1"/>
          </p:cNvSpPr>
          <p:nvPr/>
        </p:nvSpPr>
        <p:spPr bwMode="auto">
          <a:xfrm>
            <a:off x="5364163" y="1341438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1" name="Line 19"/>
          <p:cNvSpPr>
            <a:spLocks noChangeShapeType="1"/>
          </p:cNvSpPr>
          <p:nvPr/>
        </p:nvSpPr>
        <p:spPr bwMode="auto">
          <a:xfrm>
            <a:off x="1476375" y="1125538"/>
            <a:ext cx="34559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2" name="Line 20"/>
          <p:cNvSpPr>
            <a:spLocks noChangeShapeType="1"/>
          </p:cNvSpPr>
          <p:nvPr/>
        </p:nvSpPr>
        <p:spPr bwMode="auto">
          <a:xfrm>
            <a:off x="1116013" y="1268413"/>
            <a:ext cx="1152525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3" name="Line 21"/>
          <p:cNvSpPr>
            <a:spLocks noChangeShapeType="1"/>
          </p:cNvSpPr>
          <p:nvPr/>
        </p:nvSpPr>
        <p:spPr bwMode="auto">
          <a:xfrm>
            <a:off x="1476375" y="1268413"/>
            <a:ext cx="215900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4" name="Line 22"/>
          <p:cNvSpPr>
            <a:spLocks noChangeShapeType="1"/>
          </p:cNvSpPr>
          <p:nvPr/>
        </p:nvSpPr>
        <p:spPr bwMode="auto">
          <a:xfrm flipH="1">
            <a:off x="4067175" y="1412875"/>
            <a:ext cx="1008063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5" name="Line 23"/>
          <p:cNvSpPr>
            <a:spLocks noChangeShapeType="1"/>
          </p:cNvSpPr>
          <p:nvPr/>
        </p:nvSpPr>
        <p:spPr bwMode="auto">
          <a:xfrm>
            <a:off x="2555875" y="2349500"/>
            <a:ext cx="21590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6" name="Line 24"/>
          <p:cNvSpPr>
            <a:spLocks noChangeShapeType="1"/>
          </p:cNvSpPr>
          <p:nvPr/>
        </p:nvSpPr>
        <p:spPr bwMode="auto">
          <a:xfrm flipH="1">
            <a:off x="3059113" y="2205038"/>
            <a:ext cx="503237" cy="719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7" name="Text Box 25"/>
          <p:cNvSpPr txBox="1">
            <a:spLocks noChangeArrowheads="1"/>
          </p:cNvSpPr>
          <p:nvPr/>
        </p:nvSpPr>
        <p:spPr bwMode="auto">
          <a:xfrm>
            <a:off x="7092950" y="1484313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/>
              <a:t>УЦ</a:t>
            </a:r>
          </a:p>
        </p:txBody>
      </p:sp>
      <p:sp>
        <p:nvSpPr>
          <p:cNvPr id="44058" name="Text Box 26"/>
          <p:cNvSpPr txBox="1">
            <a:spLocks noChangeArrowheads="1"/>
          </p:cNvSpPr>
          <p:nvPr/>
        </p:nvSpPr>
        <p:spPr bwMode="auto">
          <a:xfrm>
            <a:off x="8540750" y="1484313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/>
              <a:t>УЦ</a:t>
            </a:r>
          </a:p>
        </p:txBody>
      </p:sp>
      <p:sp>
        <p:nvSpPr>
          <p:cNvPr id="44059" name="Line 27"/>
          <p:cNvSpPr>
            <a:spLocks noChangeShapeType="1"/>
          </p:cNvSpPr>
          <p:nvPr/>
        </p:nvSpPr>
        <p:spPr bwMode="auto">
          <a:xfrm>
            <a:off x="7667625" y="1700213"/>
            <a:ext cx="8651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60" name="Text Box 28"/>
          <p:cNvSpPr txBox="1">
            <a:spLocks noChangeArrowheads="1"/>
          </p:cNvSpPr>
          <p:nvPr/>
        </p:nvSpPr>
        <p:spPr bwMode="auto">
          <a:xfrm>
            <a:off x="6263296" y="2060575"/>
            <a:ext cx="2986459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i="1" dirty="0"/>
              <a:t>Пара взаимной</a:t>
            </a:r>
            <a:br>
              <a:rPr lang="ru-RU" altLang="ru-RU" sz="2800" i="1" dirty="0"/>
            </a:br>
            <a:r>
              <a:rPr lang="ru-RU" altLang="ru-RU" sz="2800" i="1" dirty="0"/>
              <a:t>аутентификации</a:t>
            </a:r>
            <a:br>
              <a:rPr lang="ru-RU" altLang="ru-RU" sz="2800" i="1" dirty="0"/>
            </a:br>
            <a:r>
              <a:rPr lang="ru-RU" altLang="ru-RU" sz="2800" i="1" dirty="0"/>
              <a:t>(для УЦ из</a:t>
            </a:r>
            <a:br>
              <a:rPr lang="ru-RU" altLang="ru-RU" sz="2800" i="1" dirty="0"/>
            </a:br>
            <a:r>
              <a:rPr lang="ru-RU" altLang="ru-RU" sz="2800" i="1" dirty="0"/>
              <a:t>различных</a:t>
            </a:r>
            <a:br>
              <a:rPr lang="ru-RU" altLang="ru-RU" sz="2800" i="1" dirty="0"/>
            </a:br>
            <a:r>
              <a:rPr lang="ru-RU" altLang="ru-RU" sz="2800" i="1" dirty="0"/>
              <a:t>доменов </a:t>
            </a:r>
            <a:r>
              <a:rPr lang="en-US" altLang="ru-RU" sz="2800" i="1" dirty="0"/>
              <a:t>PKI)</a:t>
            </a:r>
            <a:endParaRPr lang="ru-RU" alt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71691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Сетевая архитектура </a:t>
            </a:r>
            <a:r>
              <a:rPr lang="en-US" altLang="ru-RU"/>
              <a:t>PKI</a:t>
            </a:r>
            <a:endParaRPr lang="ru-RU" altLang="ru-RU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4495800" cy="5257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Достоинство:</a:t>
            </a:r>
          </a:p>
          <a:p>
            <a:r>
              <a:rPr lang="ru-RU" altLang="ru-RU" sz="3200" dirty="0"/>
              <a:t>компрометация одного из УЦ в сети не обязательно ведет к утрате доверия ко всей </a:t>
            </a:r>
            <a:r>
              <a:rPr lang="en-US" altLang="ru-RU" sz="3200" dirty="0"/>
              <a:t>PKI.</a:t>
            </a:r>
            <a:endParaRPr lang="ru-RU" altLang="ru-RU" sz="3200" dirty="0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495800" cy="5257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200" dirty="0"/>
              <a:t>Недостатки:</a:t>
            </a:r>
          </a:p>
          <a:p>
            <a:r>
              <a:rPr lang="ru-RU" altLang="ru-RU" sz="3200" dirty="0"/>
              <a:t>сложно оценить уровень взаимной ответственности УЦ в одной паре;</a:t>
            </a:r>
          </a:p>
          <a:p>
            <a:r>
              <a:rPr lang="ru-RU" altLang="ru-RU" sz="3200" dirty="0"/>
              <a:t>сложно управлять политиками применения сертификатов.</a:t>
            </a:r>
          </a:p>
        </p:txBody>
      </p:sp>
    </p:spTree>
    <p:extLst>
      <p:ext uri="{BB962C8B-B14F-4D97-AF65-F5344CB8AC3E}">
        <p14:creationId xmlns:p14="http://schemas.microsoft.com/office/powerpoint/2010/main" val="273803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ru-RU" altLang="ru-RU" sz="4000"/>
              <a:t>Требования к удостоверяющим центрам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Надежность (достоверное подтверждение связи между именем пользователя на сертификате и его открытым ключом).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Необходимы жесткие правила верификации клиента УЦ.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Широкая доступность открытого ключа УЦ (для возможности проверки </a:t>
            </a:r>
            <a:r>
              <a:rPr lang="ru-RU" altLang="ru-RU" dirty="0" smtClean="0"/>
              <a:t>ЭП </a:t>
            </a:r>
            <a:r>
              <a:rPr lang="ru-RU" altLang="ru-RU" dirty="0"/>
              <a:t>под сертификатами).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Требуется наличие открытого ключа УЦ в ПО, установленном у пользователя (например, в коде браузера).</a:t>
            </a:r>
          </a:p>
        </p:txBody>
      </p:sp>
    </p:spTree>
    <p:extLst>
      <p:ext uri="{BB962C8B-B14F-4D97-AF65-F5344CB8AC3E}">
        <p14:creationId xmlns:p14="http://schemas.microsoft.com/office/powerpoint/2010/main" val="88694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/>
          <a:lstStyle/>
          <a:p>
            <a:r>
              <a:rPr lang="ru-RU" altLang="ru-RU" sz="4000"/>
              <a:t>Недостатки рассмотренных архитектур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r>
              <a:rPr lang="ru-RU" altLang="ru-RU" dirty="0"/>
              <a:t>Требуется поддерживать список корневых или доверенных УЦ.</a:t>
            </a:r>
          </a:p>
          <a:p>
            <a:r>
              <a:rPr lang="ru-RU" altLang="ru-RU" dirty="0"/>
              <a:t>Возможна атака с созданием пары ключей фиктивного УЦ, подписанием других сертификатов от его лица, вынуждением пользователя ошибочно включить сертификат фиктивного УЦ в свой список. После этого нарушитель может создавать </a:t>
            </a:r>
            <a:r>
              <a:rPr lang="en-US" altLang="ru-RU" dirty="0"/>
              <a:t>Web-</a:t>
            </a:r>
            <a:r>
              <a:rPr lang="ru-RU" altLang="ru-RU" dirty="0"/>
              <a:t>серверы, выдающие себя за известные легальные. Это предел применимости систем автономной аутентификации.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172847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908050"/>
          </a:xfrm>
        </p:spPr>
        <p:txBody>
          <a:bodyPr/>
          <a:lstStyle/>
          <a:p>
            <a:r>
              <a:rPr lang="ru-RU" altLang="ru-RU"/>
              <a:t>Гибридная архитектура </a:t>
            </a:r>
            <a:r>
              <a:rPr lang="en-US" altLang="ru-RU"/>
              <a:t>PKI</a:t>
            </a:r>
            <a:endParaRPr lang="ru-RU" alt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941168"/>
            <a:ext cx="9144000" cy="191683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Мостовой УЦ: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не выпускает сертификаты для пользователей;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не выступает в качестве корневого.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611188" y="908050"/>
            <a:ext cx="14786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Домен 1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4071014" y="908050"/>
            <a:ext cx="221323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/>
              <a:t>Мостовой УЦ</a:t>
            </a:r>
            <a:br>
              <a:rPr lang="ru-RU" altLang="ru-RU" sz="2800"/>
            </a:br>
            <a:r>
              <a:rPr lang="ru-RU" altLang="ru-RU" sz="2800"/>
              <a:t>(посредник)</a:t>
            </a: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0" y="1557338"/>
            <a:ext cx="2160588" cy="2303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0" y="1628775"/>
            <a:ext cx="217854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Корневой УЦ</a:t>
            </a: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-48797" y="2852738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/>
              <a:t>Отдельные</a:t>
            </a:r>
            <a:br>
              <a:rPr lang="ru-RU" altLang="ru-RU" sz="2800"/>
            </a:br>
            <a:r>
              <a:rPr lang="ru-RU" altLang="ru-RU" sz="2800"/>
              <a:t>сертификаты</a:t>
            </a:r>
          </a:p>
        </p:txBody>
      </p:sp>
      <p:sp>
        <p:nvSpPr>
          <p:cNvPr id="48138" name="Line 10"/>
          <p:cNvSpPr>
            <a:spLocks noChangeShapeType="1"/>
          </p:cNvSpPr>
          <p:nvPr/>
        </p:nvSpPr>
        <p:spPr bwMode="auto">
          <a:xfrm>
            <a:off x="971550" y="2060575"/>
            <a:ext cx="0" cy="7191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2700338" y="1916113"/>
            <a:ext cx="14786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Домен 2</a:t>
            </a:r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auto">
          <a:xfrm flipV="1">
            <a:off x="2051050" y="1341438"/>
            <a:ext cx="1944688" cy="503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41" name="Rectangle 13"/>
          <p:cNvSpPr>
            <a:spLocks noChangeArrowheads="1"/>
          </p:cNvSpPr>
          <p:nvPr/>
        </p:nvSpPr>
        <p:spPr bwMode="auto">
          <a:xfrm>
            <a:off x="2411413" y="2492375"/>
            <a:ext cx="2016125" cy="2232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2339975" y="2565400"/>
            <a:ext cx="217854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Корневой УЦ</a:t>
            </a:r>
          </a:p>
        </p:txBody>
      </p:sp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2291178" y="3860800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/>
              <a:t>Отдельные</a:t>
            </a:r>
            <a:br>
              <a:rPr lang="ru-RU" altLang="ru-RU" sz="2800"/>
            </a:br>
            <a:r>
              <a:rPr lang="ru-RU" altLang="ru-RU" sz="2800"/>
              <a:t>сертификаты</a:t>
            </a:r>
          </a:p>
        </p:txBody>
      </p:sp>
      <p:sp>
        <p:nvSpPr>
          <p:cNvPr id="48145" name="Line 17"/>
          <p:cNvSpPr>
            <a:spLocks noChangeShapeType="1"/>
          </p:cNvSpPr>
          <p:nvPr/>
        </p:nvSpPr>
        <p:spPr bwMode="auto">
          <a:xfrm flipV="1">
            <a:off x="3995738" y="1773238"/>
            <a:ext cx="720725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46" name="Text Box 18"/>
          <p:cNvSpPr txBox="1">
            <a:spLocks noChangeArrowheads="1"/>
          </p:cNvSpPr>
          <p:nvPr/>
        </p:nvSpPr>
        <p:spPr bwMode="auto">
          <a:xfrm>
            <a:off x="7000875" y="1792288"/>
            <a:ext cx="14786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Домен 3</a:t>
            </a:r>
          </a:p>
        </p:txBody>
      </p:sp>
      <p:sp>
        <p:nvSpPr>
          <p:cNvPr id="48147" name="Rectangle 19"/>
          <p:cNvSpPr>
            <a:spLocks noChangeArrowheads="1"/>
          </p:cNvSpPr>
          <p:nvPr/>
        </p:nvSpPr>
        <p:spPr bwMode="auto">
          <a:xfrm>
            <a:off x="6516688" y="2349500"/>
            <a:ext cx="2339975" cy="2087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48148" name="Text Box 20"/>
          <p:cNvSpPr txBox="1">
            <a:spLocks noChangeArrowheads="1"/>
          </p:cNvSpPr>
          <p:nvPr/>
        </p:nvSpPr>
        <p:spPr bwMode="auto">
          <a:xfrm>
            <a:off x="7164388" y="2420938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УЦ</a:t>
            </a:r>
          </a:p>
        </p:txBody>
      </p:sp>
      <p:sp>
        <p:nvSpPr>
          <p:cNvPr id="48149" name="Text Box 21"/>
          <p:cNvSpPr txBox="1">
            <a:spLocks noChangeArrowheads="1"/>
          </p:cNvSpPr>
          <p:nvPr/>
        </p:nvSpPr>
        <p:spPr bwMode="auto">
          <a:xfrm>
            <a:off x="6610766" y="3500438"/>
            <a:ext cx="216610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Отдельные</a:t>
            </a:r>
            <a:br>
              <a:rPr lang="ru-RU" altLang="ru-RU" sz="2800" dirty="0"/>
            </a:br>
            <a:r>
              <a:rPr lang="ru-RU" altLang="ru-RU" sz="2800" dirty="0"/>
              <a:t>сертификаты</a:t>
            </a:r>
          </a:p>
        </p:txBody>
      </p:sp>
      <p:sp>
        <p:nvSpPr>
          <p:cNvPr id="48151" name="Line 23"/>
          <p:cNvSpPr>
            <a:spLocks noChangeShapeType="1"/>
          </p:cNvSpPr>
          <p:nvPr/>
        </p:nvSpPr>
        <p:spPr bwMode="auto">
          <a:xfrm>
            <a:off x="5508625" y="1773238"/>
            <a:ext cx="1655763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53" name="Text Box 25"/>
          <p:cNvSpPr txBox="1">
            <a:spLocks noChangeArrowheads="1"/>
          </p:cNvSpPr>
          <p:nvPr/>
        </p:nvSpPr>
        <p:spPr bwMode="auto">
          <a:xfrm>
            <a:off x="2679700" y="3159125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УЦ</a:t>
            </a:r>
          </a:p>
        </p:txBody>
      </p:sp>
      <p:sp>
        <p:nvSpPr>
          <p:cNvPr id="48154" name="Line 26"/>
          <p:cNvSpPr>
            <a:spLocks noChangeShapeType="1"/>
          </p:cNvSpPr>
          <p:nvPr/>
        </p:nvSpPr>
        <p:spPr bwMode="auto">
          <a:xfrm flipH="1">
            <a:off x="2987675" y="2997200"/>
            <a:ext cx="360363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55" name="Line 27"/>
          <p:cNvSpPr>
            <a:spLocks noChangeShapeType="1"/>
          </p:cNvSpPr>
          <p:nvPr/>
        </p:nvSpPr>
        <p:spPr bwMode="auto">
          <a:xfrm>
            <a:off x="2987675" y="3573463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57" name="Text Box 29"/>
          <p:cNvSpPr txBox="1">
            <a:spLocks noChangeArrowheads="1"/>
          </p:cNvSpPr>
          <p:nvPr/>
        </p:nvSpPr>
        <p:spPr bwMode="auto">
          <a:xfrm>
            <a:off x="3635375" y="3213100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УЦ</a:t>
            </a:r>
          </a:p>
        </p:txBody>
      </p:sp>
      <p:sp>
        <p:nvSpPr>
          <p:cNvPr id="48158" name="Line 30"/>
          <p:cNvSpPr>
            <a:spLocks noChangeShapeType="1"/>
          </p:cNvSpPr>
          <p:nvPr/>
        </p:nvSpPr>
        <p:spPr bwMode="auto">
          <a:xfrm>
            <a:off x="3419475" y="2997200"/>
            <a:ext cx="504825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60" name="Text Box 32"/>
          <p:cNvSpPr txBox="1">
            <a:spLocks noChangeArrowheads="1"/>
          </p:cNvSpPr>
          <p:nvPr/>
        </p:nvSpPr>
        <p:spPr bwMode="auto">
          <a:xfrm>
            <a:off x="7812088" y="2924175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УЦ</a:t>
            </a:r>
          </a:p>
        </p:txBody>
      </p:sp>
      <p:sp>
        <p:nvSpPr>
          <p:cNvPr id="48161" name="Line 33"/>
          <p:cNvSpPr>
            <a:spLocks noChangeShapeType="1"/>
          </p:cNvSpPr>
          <p:nvPr/>
        </p:nvSpPr>
        <p:spPr bwMode="auto">
          <a:xfrm>
            <a:off x="7524750" y="2852738"/>
            <a:ext cx="431800" cy="1444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62" name="Line 34"/>
          <p:cNvSpPr>
            <a:spLocks noChangeShapeType="1"/>
          </p:cNvSpPr>
          <p:nvPr/>
        </p:nvSpPr>
        <p:spPr bwMode="auto">
          <a:xfrm flipH="1">
            <a:off x="7956550" y="3284538"/>
            <a:ext cx="144463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63" name="Text Box 35"/>
          <p:cNvSpPr txBox="1">
            <a:spLocks noChangeArrowheads="1"/>
          </p:cNvSpPr>
          <p:nvPr/>
        </p:nvSpPr>
        <p:spPr bwMode="auto">
          <a:xfrm>
            <a:off x="6640513" y="2943225"/>
            <a:ext cx="603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УЦ</a:t>
            </a:r>
          </a:p>
        </p:txBody>
      </p:sp>
      <p:sp>
        <p:nvSpPr>
          <p:cNvPr id="48164" name="Line 36"/>
          <p:cNvSpPr>
            <a:spLocks noChangeShapeType="1"/>
          </p:cNvSpPr>
          <p:nvPr/>
        </p:nvSpPr>
        <p:spPr bwMode="auto">
          <a:xfrm flipH="1">
            <a:off x="6948488" y="2781300"/>
            <a:ext cx="287337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17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/>
              <a:t>Гибридная архитектура </a:t>
            </a:r>
            <a:r>
              <a:rPr lang="en-US" altLang="ru-RU"/>
              <a:t>PKI</a:t>
            </a:r>
            <a:endParaRPr lang="ru-RU" altLang="ru-RU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80729"/>
            <a:ext cx="4932040" cy="587727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Особенности: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мостовой УЦ взаимодействует с корневым УЦ в домене с иерархической архитектурой или с одним из УЦ в домене с сетевой архитектурой;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ни один из пользователей непосредственно мостовому УЦ не доверяет</a:t>
            </a:r>
            <a:r>
              <a:rPr lang="en-US" altLang="ru-RU" sz="3200" dirty="0"/>
              <a:t>.</a:t>
            </a:r>
            <a:endParaRPr lang="ru-RU" altLang="ru-RU" sz="3200" dirty="0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076056" y="981075"/>
            <a:ext cx="4067944" cy="58769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3200" dirty="0"/>
              <a:t>Достоинства: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б</a:t>
            </a:r>
            <a:r>
              <a:rPr lang="ru-RU" altLang="ru-RU" sz="3200" b="1" dirty="0"/>
              <a:t>о</a:t>
            </a:r>
            <a:r>
              <a:rPr lang="ru-RU" altLang="ru-RU" sz="3200" dirty="0"/>
              <a:t>льшая защищенность и надежность, чем в иерархической архитектуре;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возможность соединения корпоративных </a:t>
            </a:r>
            <a:r>
              <a:rPr lang="en-US" altLang="ru-RU" sz="3200" dirty="0"/>
              <a:t>PKI </a:t>
            </a:r>
            <a:r>
              <a:rPr lang="ru-RU" altLang="ru-RU" sz="3200" dirty="0"/>
              <a:t>независимо от их архитектуры.</a:t>
            </a:r>
          </a:p>
        </p:txBody>
      </p:sp>
    </p:spTree>
    <p:extLst>
      <p:ext uri="{BB962C8B-B14F-4D97-AF65-F5344CB8AC3E}">
        <p14:creationId xmlns:p14="http://schemas.microsoft.com/office/powerpoint/2010/main" val="222362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Подтверждение подлинности сертификата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Необходимо убедиться, что получаемый клиентом сертификат является сертификатом именно запрашиваемого сервера (нарушитель тоже может иметь законный сертификат).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Угроза подмены сертификата может быть связана с тем, что </a:t>
            </a:r>
            <a:r>
              <a:rPr lang="en-US" altLang="ru-RU" dirty="0"/>
              <a:t>SSL </a:t>
            </a:r>
            <a:r>
              <a:rPr lang="ru-RU" altLang="ru-RU" dirty="0"/>
              <a:t>и прикладные протоколы Интернета (</a:t>
            </a:r>
            <a:r>
              <a:rPr lang="en-US" altLang="ru-RU" dirty="0"/>
              <a:t>HTTP, FTP </a:t>
            </a:r>
            <a:r>
              <a:rPr lang="ru-RU" altLang="ru-RU" dirty="0"/>
              <a:t>и др.) работают на разных уровнях.</a:t>
            </a:r>
          </a:p>
        </p:txBody>
      </p:sp>
    </p:spTree>
    <p:extLst>
      <p:ext uri="{BB962C8B-B14F-4D97-AF65-F5344CB8AC3E}">
        <p14:creationId xmlns:p14="http://schemas.microsoft.com/office/powerpoint/2010/main" val="189464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Подтверждение подлинности сертификата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r>
              <a:rPr lang="ru-RU" altLang="ru-RU" dirty="0"/>
              <a:t>Требуется верификация имени владельца сертификата в ПО прикладного уровня (например, сравнением имени владельца сертификата с именем </a:t>
            </a:r>
            <a:r>
              <a:rPr lang="en-US" altLang="ru-RU" dirty="0"/>
              <a:t>Web-</a:t>
            </a:r>
            <a:r>
              <a:rPr lang="ru-RU" altLang="ru-RU" dirty="0"/>
              <a:t>сервера).</a:t>
            </a:r>
          </a:p>
          <a:p>
            <a:r>
              <a:rPr lang="ru-RU" altLang="ru-RU" dirty="0"/>
              <a:t>Поскольку возможна легальная смена имени сервера, может потребоваться решение пользователя о допустимости приема сертификата.</a:t>
            </a:r>
          </a:p>
        </p:txBody>
      </p:sp>
    </p:spTree>
    <p:extLst>
      <p:ext uri="{BB962C8B-B14F-4D97-AF65-F5344CB8AC3E}">
        <p14:creationId xmlns:p14="http://schemas.microsoft.com/office/powerpoint/2010/main" val="32869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dirty="0"/>
              <a:t>Запрос сертификата в УЦ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661248"/>
            <a:ext cx="9144000" cy="119675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Выполнение этой процедуры возможны после захода пользователя на </a:t>
            </a:r>
            <a:r>
              <a:rPr lang="en-US" altLang="ru-RU" dirty="0"/>
              <a:t>Web-</a:t>
            </a:r>
            <a:r>
              <a:rPr lang="ru-RU" altLang="ru-RU" dirty="0"/>
              <a:t>сервер УЦ.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47675" y="1431925"/>
            <a:ext cx="25964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Пользователь </a:t>
            </a:r>
            <a:r>
              <a:rPr lang="en-US" altLang="ru-RU" sz="2800"/>
              <a:t>U</a:t>
            </a:r>
            <a:endParaRPr lang="ru-RU" altLang="ru-RU" sz="2800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095375" y="2295525"/>
            <a:ext cx="12666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Клиент</a:t>
            </a:r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1692275" y="1844675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0" y="2727325"/>
            <a:ext cx="3326552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arenR"/>
            </a:pPr>
            <a:r>
              <a:rPr lang="ru-RU" altLang="ru-RU" sz="2800" dirty="0"/>
              <a:t>генерация</a:t>
            </a:r>
            <a:br>
              <a:rPr lang="ru-RU" altLang="ru-RU" sz="2800" dirty="0"/>
            </a:br>
            <a:r>
              <a:rPr lang="ru-RU" altLang="ru-RU" sz="2800" dirty="0"/>
              <a:t>случайной пары</a:t>
            </a:r>
            <a:br>
              <a:rPr lang="ru-RU" altLang="ru-RU" sz="2800" dirty="0"/>
            </a:br>
            <a:r>
              <a:rPr lang="ru-RU" altLang="ru-RU" sz="2800" dirty="0"/>
              <a:t>(</a:t>
            </a:r>
            <a:r>
              <a:rPr lang="en-US" altLang="ru-RU" sz="2800" dirty="0"/>
              <a:t>PKU,SKU)</a:t>
            </a:r>
          </a:p>
          <a:p>
            <a:pPr>
              <a:buFontTx/>
              <a:buAutoNum type="arabicParenR"/>
            </a:pPr>
            <a:r>
              <a:rPr lang="ru-RU" altLang="ru-RU" sz="2800" dirty="0"/>
              <a:t>сохранение </a:t>
            </a:r>
            <a:r>
              <a:rPr lang="en-US" altLang="ru-RU" sz="2800" dirty="0"/>
              <a:t>SKU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ru-RU" altLang="ru-RU" sz="2800" dirty="0"/>
              <a:t>в секрете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6252061" y="1216481"/>
            <a:ext cx="289083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/>
              <a:t>Удостоверяющий центр </a:t>
            </a:r>
            <a:r>
              <a:rPr lang="en-US" altLang="ru-RU" sz="2800" dirty="0"/>
              <a:t>CA</a:t>
            </a:r>
            <a:endParaRPr lang="ru-RU" altLang="ru-RU" sz="2800" dirty="0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947502" y="1628775"/>
            <a:ext cx="3304559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ru-RU" sz="2800" dirty="0"/>
              <a:t>3) PKU + 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ru-RU" altLang="ru-RU" sz="2800" dirty="0"/>
              <a:t>идентифицирующая</a:t>
            </a:r>
            <a:br>
              <a:rPr lang="ru-RU" altLang="ru-RU" sz="2800" dirty="0"/>
            </a:br>
            <a:r>
              <a:rPr lang="en-US" altLang="ru-RU" sz="2800" dirty="0"/>
              <a:t>U </a:t>
            </a:r>
            <a:r>
              <a:rPr lang="ru-RU" altLang="ru-RU" sz="2800" dirty="0"/>
              <a:t>информация</a:t>
            </a:r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3132138" y="2997200"/>
            <a:ext cx="2879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6156324" y="2170588"/>
            <a:ext cx="2986573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800" dirty="0"/>
              <a:t>4) построение</a:t>
            </a:r>
            <a:br>
              <a:rPr lang="ru-RU" altLang="ru-RU" sz="2800" dirty="0"/>
            </a:br>
            <a:r>
              <a:rPr lang="en-US" altLang="ru-RU" sz="2800" dirty="0"/>
              <a:t>C(PKU)</a:t>
            </a:r>
          </a:p>
          <a:p>
            <a:r>
              <a:rPr lang="en-US" altLang="ru-RU" sz="2800" dirty="0"/>
              <a:t>5) </a:t>
            </a:r>
            <a:r>
              <a:rPr lang="ru-RU" altLang="ru-RU" sz="2800" dirty="0"/>
              <a:t>создание и</a:t>
            </a:r>
            <a:br>
              <a:rPr lang="ru-RU" altLang="ru-RU" sz="2800" dirty="0"/>
            </a:br>
            <a:r>
              <a:rPr lang="ru-RU" altLang="ru-RU" sz="2800" dirty="0"/>
              <a:t>добавление </a:t>
            </a:r>
            <a:r>
              <a:rPr lang="ru-RU" altLang="ru-RU" sz="2800" dirty="0" smtClean="0"/>
              <a:t>ЭП</a:t>
            </a:r>
            <a:r>
              <a:rPr lang="ru-RU" altLang="ru-RU" sz="2800" dirty="0"/>
              <a:t>=</a:t>
            </a:r>
            <a:br>
              <a:rPr lang="ru-RU" altLang="ru-RU" sz="2800" dirty="0"/>
            </a:br>
            <a:r>
              <a:rPr lang="en-US" altLang="ru-RU" sz="2800" dirty="0"/>
              <a:t>E</a:t>
            </a:r>
            <a:r>
              <a:rPr lang="en-US" altLang="ru-RU" sz="2800" b="1" baseline="-25000" dirty="0"/>
              <a:t>SKCA</a:t>
            </a:r>
            <a:r>
              <a:rPr lang="en-US" altLang="ru-RU" sz="2800" dirty="0"/>
              <a:t>(C(PKU))</a:t>
            </a:r>
            <a:br>
              <a:rPr lang="en-US" altLang="ru-RU" sz="2800" dirty="0"/>
            </a:br>
            <a:r>
              <a:rPr lang="ru-RU" altLang="ru-RU" sz="2800" dirty="0"/>
              <a:t>6) добавление</a:t>
            </a:r>
            <a:br>
              <a:rPr lang="ru-RU" altLang="ru-RU" sz="2800" dirty="0"/>
            </a:br>
            <a:r>
              <a:rPr lang="en-US" altLang="ru-RU" sz="2800" dirty="0"/>
              <a:t>C(PKU) </a:t>
            </a:r>
            <a:r>
              <a:rPr lang="ru-RU" altLang="ru-RU" sz="2800" dirty="0"/>
              <a:t>в </a:t>
            </a:r>
            <a:br>
              <a:rPr lang="ru-RU" altLang="ru-RU" sz="2800" dirty="0"/>
            </a:br>
            <a:r>
              <a:rPr lang="ru-RU" altLang="ru-RU" sz="2800" dirty="0"/>
              <a:t>хранилище </a:t>
            </a:r>
            <a:r>
              <a:rPr lang="en-US" altLang="ru-RU" sz="2800" dirty="0"/>
              <a:t>CA</a:t>
            </a:r>
            <a:endParaRPr lang="ru-RU" altLang="ru-RU" sz="2800" dirty="0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3387284" y="3087688"/>
            <a:ext cx="270439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ru-RU" sz="2800" dirty="0"/>
              <a:t>7) C(PKU) </a:t>
            </a:r>
            <a:r>
              <a:rPr lang="ru-RU" altLang="ru-RU" sz="2800" dirty="0"/>
              <a:t>вместе</a:t>
            </a:r>
            <a:br>
              <a:rPr lang="ru-RU" altLang="ru-RU" sz="2800" dirty="0"/>
            </a:br>
            <a:r>
              <a:rPr lang="ru-RU" altLang="ru-RU" sz="2800" dirty="0"/>
              <a:t>с </a:t>
            </a:r>
            <a:r>
              <a:rPr lang="ru-RU" altLang="ru-RU" sz="2800" dirty="0" smtClean="0"/>
              <a:t>ЭП </a:t>
            </a:r>
            <a:r>
              <a:rPr lang="en-US" altLang="ru-RU" sz="2800" dirty="0"/>
              <a:t>CA</a:t>
            </a:r>
            <a:endParaRPr lang="ru-RU" altLang="ru-RU" sz="2800" dirty="0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flipH="1">
            <a:off x="3203575" y="3933825"/>
            <a:ext cx="2663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08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Другие варианты запроса сертификата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В более важных случаях потребуется более формальное подтверждение личности пользователя (например, с помощью нотариально заверенных копий его документов, предъявляемых через специальную курьерскую службу).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Владелец системы аутентификации сам выступает в роли УЦ (генерирует пары ключей, создает и распространяет сертификаты пользователей, которые устанавливают  в своем ПО личные ключи и сертификаты). </a:t>
            </a:r>
          </a:p>
        </p:txBody>
      </p:sp>
    </p:spTree>
    <p:extLst>
      <p:ext uri="{BB962C8B-B14F-4D97-AF65-F5344CB8AC3E}">
        <p14:creationId xmlns:p14="http://schemas.microsoft.com/office/powerpoint/2010/main" val="98130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Особенности создания сертификатов одновременно с личными ключами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3779838" cy="5257800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Возникает риск сохранения копии личного ключа пользователя в архиве УЦ.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924300" y="1600200"/>
            <a:ext cx="5219700" cy="5257800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Упрощается конфигурирование системы аутентификации для конечных пользователей.</a:t>
            </a:r>
          </a:p>
          <a:p>
            <a:r>
              <a:rPr lang="ru-RU" altLang="ru-RU" sz="3200" dirty="0"/>
              <a:t>Уменьшается риск потери зашифрованной информации из-за случайного уничтожения личного ключа.</a:t>
            </a:r>
          </a:p>
        </p:txBody>
      </p:sp>
    </p:spTree>
    <p:extLst>
      <p:ext uri="{BB962C8B-B14F-4D97-AF65-F5344CB8AC3E}">
        <p14:creationId xmlns:p14="http://schemas.microsoft.com/office/powerpoint/2010/main" val="25543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Структура сертификата открытого ключа (стандарт </a:t>
            </a:r>
            <a:r>
              <a:rPr lang="en-US" altLang="ru-RU" sz="4000" dirty="0"/>
              <a:t>X.50</a:t>
            </a:r>
            <a:r>
              <a:rPr lang="ru-RU" altLang="ru-RU" sz="4000" dirty="0"/>
              <a:t>9 </a:t>
            </a:r>
            <a:r>
              <a:rPr lang="en-US" altLang="ru-RU" sz="4000" dirty="0"/>
              <a:t>ITU</a:t>
            </a:r>
            <a:r>
              <a:rPr lang="ru-RU" altLang="ru-RU" sz="4000" dirty="0"/>
              <a:t>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8964613" cy="53736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Номер версии.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Серийный № сертификата (назначается издателем).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Идентификатор (</a:t>
            </a:r>
            <a:r>
              <a:rPr lang="en-US" altLang="ru-RU" dirty="0"/>
              <a:t>OIDs) </a:t>
            </a:r>
            <a:r>
              <a:rPr lang="ru-RU" altLang="ru-RU" dirty="0"/>
              <a:t>алгоритма </a:t>
            </a:r>
            <a:r>
              <a:rPr lang="ru-RU" altLang="ru-RU" dirty="0" smtClean="0"/>
              <a:t>ЭП </a:t>
            </a:r>
            <a:r>
              <a:rPr lang="ru-RU" altLang="ru-RU" dirty="0"/>
              <a:t>для сертификата.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Имя издателя сертификата.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Начало и окончание периода действия.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Имя владельца сертификата (субъекта).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Открытый ключ и идентификатор асимметричного криптоалгоритма.</a:t>
            </a:r>
          </a:p>
        </p:txBody>
      </p:sp>
    </p:spTree>
    <p:extLst>
      <p:ext uri="{BB962C8B-B14F-4D97-AF65-F5344CB8AC3E}">
        <p14:creationId xmlns:p14="http://schemas.microsoft.com/office/powerpoint/2010/main" val="309245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1402</Words>
  <Application>Microsoft Office PowerPoint</Application>
  <PresentationFormat>Экран (4:3)</PresentationFormat>
  <Paragraphs>221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Лекция 9. Инфраструктура открытых ключей</vt:lpstr>
      <vt:lpstr>Угроза предъявления нарушителем ложного открытого ключа</vt:lpstr>
      <vt:lpstr>Требования к удостоверяющим центрам</vt:lpstr>
      <vt:lpstr>Подтверждение подлинности сертификата</vt:lpstr>
      <vt:lpstr>Подтверждение подлинности сертификата</vt:lpstr>
      <vt:lpstr>Запрос сертификата в УЦ</vt:lpstr>
      <vt:lpstr>Другие варианты запроса сертификата</vt:lpstr>
      <vt:lpstr>Особенности создания сертификатов одновременно с личными ключами</vt:lpstr>
      <vt:lpstr>Структура сертификата открытого ключа (стандарт X.509 ITU)</vt:lpstr>
      <vt:lpstr>Структура сертификата открытого ключа</vt:lpstr>
      <vt:lpstr>Дополнения сертификата</vt:lpstr>
      <vt:lpstr>Дополнения сертификата</vt:lpstr>
      <vt:lpstr>Дополнения сертификата</vt:lpstr>
      <vt:lpstr>Состав каждого дополнения</vt:lpstr>
      <vt:lpstr>Атрибутные сертификаты</vt:lpstr>
      <vt:lpstr>Элементы инфраструктуры открытых ключей (PKI)</vt:lpstr>
      <vt:lpstr>Удостоверяющий и регистрационный центры</vt:lpstr>
      <vt:lpstr>Реестр и архив сертификатов</vt:lpstr>
      <vt:lpstr>Конечные пользователи PKI</vt:lpstr>
      <vt:lpstr>Сервисы PKI</vt:lpstr>
      <vt:lpstr>Создание PKI в организации</vt:lpstr>
      <vt:lpstr>Использование услуг коммерческих структур</vt:lpstr>
      <vt:lpstr>Использования цепочек сертификации</vt:lpstr>
      <vt:lpstr>Иерархическая архитектура PKI</vt:lpstr>
      <vt:lpstr>Иерархическая архитектура PKI</vt:lpstr>
      <vt:lpstr>Иерархическая архитектура PKI</vt:lpstr>
      <vt:lpstr>Иерархическая архитектура PKI</vt:lpstr>
      <vt:lpstr>Сетевая архитектура PKI</vt:lpstr>
      <vt:lpstr>Сетевая архитектура PKI</vt:lpstr>
      <vt:lpstr>Недостатки рассмотренных архитектур</vt:lpstr>
      <vt:lpstr>Гибридная архитектура PKI</vt:lpstr>
      <vt:lpstr>Гибридная архитектура PKI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10. </dc:title>
  <dc:creator>Хорев</dc:creator>
  <cp:lastModifiedBy>Хорев</cp:lastModifiedBy>
  <cp:revision>16</cp:revision>
  <dcterms:created xsi:type="dcterms:W3CDTF">2015-12-15T10:37:52Z</dcterms:created>
  <dcterms:modified xsi:type="dcterms:W3CDTF">2016-06-08T08:00:47Z</dcterms:modified>
</cp:coreProperties>
</file>