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98716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19716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622869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54885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110882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31733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488541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18152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597902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857297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73306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697DEE-0C8D-4B41-BEAB-F11C72CA3C95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3017AD-68DD-4C5E-AAC8-BFD3E84199D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67589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Теоретические основы компьютерной безопасности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>
                <a:solidFill>
                  <a:schemeClr val="tx1"/>
                </a:solidFill>
              </a:rPr>
              <a:t>Лектор – Хорев Павел Борисович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9053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1139825"/>
          </a:xfrm>
        </p:spPr>
        <p:txBody>
          <a:bodyPr/>
          <a:lstStyle/>
          <a:p>
            <a:r>
              <a:rPr lang="ru-RU" altLang="ru-RU"/>
              <a:t>Параметры защищенности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altLang="ru-RU" dirty="0"/>
              <a:t>Конфиденциальность.</a:t>
            </a:r>
          </a:p>
          <a:p>
            <a:r>
              <a:rPr lang="ru-RU" altLang="ru-RU" dirty="0"/>
              <a:t>Целостность.</a:t>
            </a:r>
          </a:p>
          <a:p>
            <a:r>
              <a:rPr lang="ru-RU" altLang="ru-RU" dirty="0"/>
              <a:t>Доступность.</a:t>
            </a:r>
          </a:p>
        </p:txBody>
      </p:sp>
    </p:spTree>
    <p:extLst>
      <p:ext uri="{BB962C8B-B14F-4D97-AF65-F5344CB8AC3E}">
        <p14:creationId xmlns:p14="http://schemas.microsoft.com/office/powerpoint/2010/main" val="604634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4000"/>
              <a:t>Конфиденциальность информации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Известность ее содержания только имеющим соответствующие полномочия субъектам (пользователям или процессам в КС). Субъективная характеристика информации, связанная с объективной необходимостью защиты законных интересов одних лиц от других.</a:t>
            </a:r>
          </a:p>
        </p:txBody>
      </p:sp>
    </p:spTree>
    <p:extLst>
      <p:ext uri="{BB962C8B-B14F-4D97-AF65-F5344CB8AC3E}">
        <p14:creationId xmlns:p14="http://schemas.microsoft.com/office/powerpoint/2010/main" val="28858483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/>
              <a:t>Целостность информации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Ее неизменность в условиях случайного и (или) преднамеренного искажения (подмены, разрушения). Часть более широкой характеристики информации – ее достоверности, включающей помимо целостности полноту и точность отображения сведений о состоянии объектов предметной области.</a:t>
            </a:r>
          </a:p>
        </p:txBody>
      </p:sp>
    </p:spTree>
    <p:extLst>
      <p:ext uri="{BB962C8B-B14F-4D97-AF65-F5344CB8AC3E}">
        <p14:creationId xmlns:p14="http://schemas.microsoft.com/office/powerpoint/2010/main" val="33143466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/>
              <a:t>Доступность информации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/>
              <a:t>Возможность получения субъектами КС  своевременного беспрепятственного доступа к интересующей их информации.</a:t>
            </a:r>
          </a:p>
        </p:txBody>
      </p:sp>
    </p:spTree>
    <p:extLst>
      <p:ext uri="{BB962C8B-B14F-4D97-AF65-F5344CB8AC3E}">
        <p14:creationId xmlns:p14="http://schemas.microsoft.com/office/powerpoint/2010/main" val="75502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dirty="0" smtClean="0"/>
              <a:t>Информационная безопасность</a:t>
            </a:r>
            <a:endParaRPr lang="ru-RU" altLang="ru-RU" dirty="0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Состояние защищенности информации, хранимой и обрабатываемой в КС.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Угроза безопасности информации – событие или действие, которое может вызвать изменение функционирования КС, связанное с нарушением защищенности обрабатываемой в ней информации.</a:t>
            </a:r>
          </a:p>
        </p:txBody>
      </p:sp>
    </p:spTree>
    <p:extLst>
      <p:ext uri="{BB962C8B-B14F-4D97-AF65-F5344CB8AC3E}">
        <p14:creationId xmlns:p14="http://schemas.microsoft.com/office/powerpoint/2010/main" val="10730499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0"/>
            <a:ext cx="8229600" cy="1139825"/>
          </a:xfrm>
        </p:spPr>
        <p:txBody>
          <a:bodyPr/>
          <a:lstStyle/>
          <a:p>
            <a:r>
              <a:rPr lang="ru-RU" altLang="ru-RU"/>
              <a:t>Уязвимость информации в КС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196975"/>
            <a:ext cx="9144000" cy="5661025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/>
              <a:t>Возможность возникновения на каком-либо этапе жизненного цикла КС такого ее состояния, при котором создаются условия для реализации угроз безопасности информации.</a:t>
            </a:r>
          </a:p>
          <a:p>
            <a:pPr>
              <a:buFont typeface="Wingdings" pitchFamily="2" charset="2"/>
              <a:buNone/>
            </a:pPr>
            <a:r>
              <a:rPr lang="ru-RU" altLang="ru-RU"/>
              <a:t>Атака на КС – действие нарушителя, которое заключается в поиске и использовании какой-либо уязвимости в КС. Атака – попытка реализации угрозы.</a:t>
            </a:r>
          </a:p>
        </p:txBody>
      </p:sp>
    </p:spTree>
    <p:extLst>
      <p:ext uri="{BB962C8B-B14F-4D97-AF65-F5344CB8AC3E}">
        <p14:creationId xmlns:p14="http://schemas.microsoft.com/office/powerpoint/2010/main" val="18302968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/>
              <a:t>Защита информации в КС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Процесс создания и использования в КС специальных механизмов, поддерживающих установленный уровень защищенности информации.</a:t>
            </a:r>
          </a:p>
        </p:txBody>
      </p:sp>
    </p:spTree>
    <p:extLst>
      <p:ext uri="{BB962C8B-B14F-4D97-AF65-F5344CB8AC3E}">
        <p14:creationId xmlns:p14="http://schemas.microsoft.com/office/powerpoint/2010/main" val="1549871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1139825"/>
          </a:xfrm>
        </p:spPr>
        <p:txBody>
          <a:bodyPr/>
          <a:lstStyle/>
          <a:p>
            <a:r>
              <a:rPr lang="ru-RU" altLang="ru-RU" sz="4000"/>
              <a:t>Классификация угроз по их целям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196975"/>
            <a:ext cx="9144000" cy="5661025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Нарушение конфиденциальности (утечка, </a:t>
            </a:r>
            <a:r>
              <a:rPr lang="ru-RU" altLang="ru-RU" dirty="0" smtClean="0"/>
              <a:t>перехват, копирование</a:t>
            </a:r>
            <a:r>
              <a:rPr lang="ru-RU" altLang="ru-RU" dirty="0"/>
              <a:t>) – получение доступа к секретной информации, хранящейся (обрабатываемой) в КС или передаваемой от одной КС к другой.</a:t>
            </a:r>
          </a:p>
        </p:txBody>
      </p:sp>
    </p:spTree>
    <p:extLst>
      <p:ext uri="{BB962C8B-B14F-4D97-AF65-F5344CB8AC3E}">
        <p14:creationId xmlns:p14="http://schemas.microsoft.com/office/powerpoint/2010/main" val="41753904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125538"/>
          </a:xfrm>
        </p:spPr>
        <p:txBody>
          <a:bodyPr/>
          <a:lstStyle/>
          <a:p>
            <a:r>
              <a:rPr lang="ru-RU" altLang="ru-RU"/>
              <a:t>Классификация угроз по их целям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196975"/>
            <a:ext cx="9144000" cy="5661025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2"/>
            </a:pPr>
            <a:r>
              <a:rPr lang="ru-RU" altLang="ru-RU"/>
              <a:t>Нарушение целостности (искажение, подмена, уничтожение) – любое умышленное несанкционированное или случайное изменение информации, хранящейся (обрабатываемой) в КС или передаваемой от одной КС к другой (санкционированным является изменение информации, производимое уполномоченным лицом с обоснованной целью).</a:t>
            </a:r>
          </a:p>
        </p:txBody>
      </p:sp>
    </p:spTree>
    <p:extLst>
      <p:ext uri="{BB962C8B-B14F-4D97-AF65-F5344CB8AC3E}">
        <p14:creationId xmlns:p14="http://schemas.microsoft.com/office/powerpoint/2010/main" val="3584672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125538"/>
          </a:xfrm>
        </p:spPr>
        <p:txBody>
          <a:bodyPr/>
          <a:lstStyle/>
          <a:p>
            <a:r>
              <a:rPr lang="ru-RU" altLang="ru-RU"/>
              <a:t>Классификация угроз по их целям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 typeface="Wingdings" pitchFamily="2" charset="2"/>
              <a:buAutoNum type="arabicPeriod" startAt="3"/>
            </a:pPr>
            <a:r>
              <a:rPr lang="ru-RU" altLang="ru-RU"/>
              <a:t>Нарушение доступности (отказ в обслуживании, блокирование) – преднамеренные действия нарушителя для постоянного или с чрезмерной задержкой блокирования доступа остальных пользователей к некоторому ресурсу КС.</a:t>
            </a:r>
          </a:p>
        </p:txBody>
      </p:sp>
    </p:spTree>
    <p:extLst>
      <p:ext uri="{BB962C8B-B14F-4D97-AF65-F5344CB8AC3E}">
        <p14:creationId xmlns:p14="http://schemas.microsoft.com/office/powerpoint/2010/main" val="4047761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908050"/>
          </a:xfrm>
        </p:spPr>
        <p:txBody>
          <a:bodyPr/>
          <a:lstStyle/>
          <a:p>
            <a:r>
              <a:rPr lang="ru-RU" altLang="ru-RU" dirty="0"/>
              <a:t>Основная литература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981075"/>
            <a:ext cx="9144000" cy="5876925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 err="1" smtClean="0"/>
              <a:t>Грушо</a:t>
            </a:r>
            <a:r>
              <a:rPr lang="ru-RU" altLang="ru-RU" dirty="0" smtClean="0"/>
              <a:t> А.А. и др. Теоретические основы компьютерной безопасности. М.: Академия, 2009.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 err="1" smtClean="0"/>
              <a:t>Девянин</a:t>
            </a:r>
            <a:r>
              <a:rPr lang="ru-RU" altLang="ru-RU" dirty="0" smtClean="0"/>
              <a:t> П.Н. Модели безопасности компьютерных систем. М.: Академия, 2005.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 err="1" smtClean="0"/>
              <a:t>Девянин</a:t>
            </a:r>
            <a:r>
              <a:rPr lang="ru-RU" altLang="ru-RU" dirty="0" smtClean="0"/>
              <a:t> П.Н. и др. Теоретические основы компьютерной безопасности. М.: Радио и связь, 2000.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Галатенко В.А. Стандарты информационной </a:t>
            </a:r>
            <a:r>
              <a:rPr lang="ru-RU" altLang="ru-RU" dirty="0" smtClean="0"/>
              <a:t>безопасности. М.: ИНТУИТ, 2006.</a:t>
            </a:r>
          </a:p>
        </p:txBody>
      </p:sp>
    </p:spTree>
    <p:extLst>
      <p:ext uri="{BB962C8B-B14F-4D97-AF65-F5344CB8AC3E}">
        <p14:creationId xmlns:p14="http://schemas.microsoft.com/office/powerpoint/2010/main" val="3886180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981075"/>
          </a:xfrm>
        </p:spPr>
        <p:txBody>
          <a:bodyPr/>
          <a:lstStyle/>
          <a:p>
            <a:r>
              <a:rPr lang="ru-RU" altLang="ru-RU"/>
              <a:t>Классификация угроз по их целям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125538"/>
            <a:ext cx="9144000" cy="5732462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4"/>
            </a:pPr>
            <a:r>
              <a:rPr lang="ru-RU" altLang="ru-RU"/>
              <a:t>Раскрытие параметров подсистемы защиты информации в КС. Непосредственно не причиняет ущерба информации в КС, но дает возможность реализации остальных угроз. В отличие от защищенных КС для открытых КС (например, под управлением ОС </a:t>
            </a:r>
            <a:r>
              <a:rPr lang="en-US" altLang="ru-RU"/>
              <a:t>Windows 95\98\ME)</a:t>
            </a:r>
            <a:r>
              <a:rPr lang="ru-RU" altLang="ru-RU"/>
              <a:t> эта угроза считается заранее реализованной.</a:t>
            </a:r>
          </a:p>
        </p:txBody>
      </p:sp>
    </p:spTree>
    <p:extLst>
      <p:ext uri="{BB962C8B-B14F-4D97-AF65-F5344CB8AC3E}">
        <p14:creationId xmlns:p14="http://schemas.microsoft.com/office/powerpoint/2010/main" val="3725370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417638"/>
          </a:xfrm>
        </p:spPr>
        <p:txBody>
          <a:bodyPr/>
          <a:lstStyle/>
          <a:p>
            <a:r>
              <a:rPr lang="ru-RU" altLang="ru-RU" sz="4000"/>
              <a:t>Модель взаимодействия КС </a:t>
            </a:r>
            <a:r>
              <a:rPr lang="en-US" altLang="ru-RU" sz="4000"/>
              <a:t>W </a:t>
            </a:r>
            <a:r>
              <a:rPr lang="ru-RU" altLang="ru-RU" sz="4000"/>
              <a:t>и нарушителя </a:t>
            </a:r>
            <a:r>
              <a:rPr lang="en-US" altLang="ru-RU" sz="4000"/>
              <a:t>T</a:t>
            </a:r>
            <a:endParaRPr lang="ru-RU" altLang="ru-RU" sz="4000"/>
          </a:p>
        </p:txBody>
      </p:sp>
      <p:sp>
        <p:nvSpPr>
          <p:cNvPr id="25604" name="Rectangle 4"/>
          <p:cNvSpPr>
            <a:spLocks noChangeArrowheads="1"/>
          </p:cNvSpPr>
          <p:nvPr/>
        </p:nvSpPr>
        <p:spPr bwMode="auto">
          <a:xfrm>
            <a:off x="0" y="1916113"/>
            <a:ext cx="3492500" cy="42497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ru-RU" altLang="ru-RU"/>
          </a:p>
        </p:txBody>
      </p:sp>
      <p:sp>
        <p:nvSpPr>
          <p:cNvPr id="25605" name="Rectangle 5"/>
          <p:cNvSpPr>
            <a:spLocks noChangeArrowheads="1"/>
          </p:cNvSpPr>
          <p:nvPr/>
        </p:nvSpPr>
        <p:spPr bwMode="auto">
          <a:xfrm>
            <a:off x="3708400" y="3141663"/>
            <a:ext cx="2016125" cy="12414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ru-RU" altLang="ru-RU" sz="2800" dirty="0" smtClean="0"/>
              <a:t>Информа-</a:t>
            </a:r>
            <a:br>
              <a:rPr lang="ru-RU" altLang="ru-RU" sz="2800" dirty="0" smtClean="0"/>
            </a:br>
            <a:r>
              <a:rPr lang="ru-RU" altLang="ru-RU" sz="2800" dirty="0" err="1" smtClean="0"/>
              <a:t>ционный</a:t>
            </a:r>
            <a:r>
              <a:rPr lang="ru-RU" altLang="ru-RU" sz="2800" dirty="0"/>
              <a:t/>
            </a:r>
            <a:br>
              <a:rPr lang="ru-RU" altLang="ru-RU" sz="2800" dirty="0"/>
            </a:br>
            <a:r>
              <a:rPr lang="ru-RU" altLang="ru-RU" sz="2800" dirty="0"/>
              <a:t>канал</a:t>
            </a:r>
          </a:p>
        </p:txBody>
      </p:sp>
      <p:sp>
        <p:nvSpPr>
          <p:cNvPr id="25606" name="Rectangle 6"/>
          <p:cNvSpPr>
            <a:spLocks noChangeArrowheads="1"/>
          </p:cNvSpPr>
          <p:nvPr/>
        </p:nvSpPr>
        <p:spPr bwMode="auto">
          <a:xfrm>
            <a:off x="6084888" y="1916113"/>
            <a:ext cx="3059112" cy="42497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ru-RU"/>
          </a:p>
        </p:txBody>
      </p:sp>
      <p:sp>
        <p:nvSpPr>
          <p:cNvPr id="25608" name="Rectangle 8"/>
          <p:cNvSpPr>
            <a:spLocks noChangeArrowheads="1"/>
          </p:cNvSpPr>
          <p:nvPr/>
        </p:nvSpPr>
        <p:spPr bwMode="auto">
          <a:xfrm>
            <a:off x="0" y="2133600"/>
            <a:ext cx="3203575" cy="12954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/>
            <a:r>
              <a:rPr lang="ru-RU" altLang="ru-RU" sz="2800" dirty="0">
                <a:solidFill>
                  <a:srgbClr val="000000"/>
                </a:solidFill>
              </a:rPr>
              <a:t>Модель функционирования </a:t>
            </a:r>
            <a:r>
              <a:rPr lang="en-US" altLang="ru-RU" sz="2800" dirty="0">
                <a:solidFill>
                  <a:srgbClr val="000000"/>
                </a:solidFill>
              </a:rPr>
              <a:t>M</a:t>
            </a:r>
            <a:r>
              <a:rPr lang="en-US" altLang="ru-RU" sz="2800" baseline="-25000" dirty="0">
                <a:solidFill>
                  <a:srgbClr val="000000"/>
                </a:solidFill>
              </a:rPr>
              <a:t>W</a:t>
            </a:r>
            <a:endParaRPr lang="ru-RU" altLang="ru-RU" sz="2800" dirty="0">
              <a:solidFill>
                <a:srgbClr val="000000"/>
              </a:solidFill>
            </a:endParaRPr>
          </a:p>
        </p:txBody>
      </p:sp>
      <p:sp>
        <p:nvSpPr>
          <p:cNvPr id="25610" name="Text Box 10"/>
          <p:cNvSpPr txBox="1">
            <a:spLocks noChangeArrowheads="1"/>
          </p:cNvSpPr>
          <p:nvPr/>
        </p:nvSpPr>
        <p:spPr bwMode="auto">
          <a:xfrm>
            <a:off x="179388" y="4383088"/>
            <a:ext cx="3097212" cy="181588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lIns="18000" rIns="18000">
            <a:spAutoFit/>
          </a:bodyPr>
          <a:lstStyle/>
          <a:p>
            <a:pPr algn="ctr"/>
            <a:r>
              <a:rPr lang="ru-RU" altLang="ru-RU" sz="2800" dirty="0">
                <a:solidFill>
                  <a:srgbClr val="000000"/>
                </a:solidFill>
              </a:rPr>
              <a:t>Модель нарушителя, построенная </a:t>
            </a:r>
            <a:r>
              <a:rPr lang="en-US" altLang="ru-RU" sz="2800" dirty="0">
                <a:solidFill>
                  <a:srgbClr val="000000"/>
                </a:solidFill>
              </a:rPr>
              <a:t>W, M</a:t>
            </a:r>
            <a:r>
              <a:rPr lang="en-US" altLang="ru-RU" sz="2800" baseline="-25000" dirty="0">
                <a:solidFill>
                  <a:srgbClr val="000000"/>
                </a:solidFill>
              </a:rPr>
              <a:t>T(W)</a:t>
            </a:r>
            <a:endParaRPr lang="ru-RU" altLang="ru-RU" sz="2800" dirty="0"/>
          </a:p>
        </p:txBody>
      </p:sp>
      <p:sp>
        <p:nvSpPr>
          <p:cNvPr id="25611" name="Rectangle 11"/>
          <p:cNvSpPr>
            <a:spLocks noChangeArrowheads="1"/>
          </p:cNvSpPr>
          <p:nvPr/>
        </p:nvSpPr>
        <p:spPr bwMode="auto">
          <a:xfrm>
            <a:off x="6156325" y="2205038"/>
            <a:ext cx="2808288" cy="10795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/>
            <a:r>
              <a:rPr lang="ru-RU" altLang="ru-RU" sz="2800">
                <a:solidFill>
                  <a:srgbClr val="000000"/>
                </a:solidFill>
              </a:rPr>
              <a:t>Модель нарушителя </a:t>
            </a:r>
            <a:r>
              <a:rPr lang="en-US" altLang="ru-RU" sz="2800">
                <a:solidFill>
                  <a:srgbClr val="000000"/>
                </a:solidFill>
              </a:rPr>
              <a:t>M</a:t>
            </a:r>
            <a:r>
              <a:rPr lang="en-US" altLang="ru-RU" sz="2800" baseline="-25000">
                <a:solidFill>
                  <a:srgbClr val="000000"/>
                </a:solidFill>
              </a:rPr>
              <a:t>T</a:t>
            </a:r>
            <a:endParaRPr lang="ru-RU" altLang="ru-RU" sz="2800">
              <a:solidFill>
                <a:srgbClr val="000000"/>
              </a:solidFill>
            </a:endParaRPr>
          </a:p>
        </p:txBody>
      </p:sp>
      <p:sp>
        <p:nvSpPr>
          <p:cNvPr id="25612" name="Text Box 12"/>
          <p:cNvSpPr txBox="1">
            <a:spLocks noChangeArrowheads="1"/>
          </p:cNvSpPr>
          <p:nvPr/>
        </p:nvSpPr>
        <p:spPr bwMode="auto">
          <a:xfrm>
            <a:off x="6227763" y="4652963"/>
            <a:ext cx="2665412" cy="138499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lIns="18000" rIns="18000">
            <a:spAutoFit/>
          </a:bodyPr>
          <a:lstStyle/>
          <a:p>
            <a:pPr algn="ctr"/>
            <a:r>
              <a:rPr lang="ru-RU" altLang="ru-RU" sz="2800" dirty="0">
                <a:solidFill>
                  <a:srgbClr val="000000"/>
                </a:solidFill>
              </a:rPr>
              <a:t>Модель КС, построенная </a:t>
            </a:r>
            <a:r>
              <a:rPr lang="en-US" altLang="ru-RU" sz="2800" dirty="0">
                <a:solidFill>
                  <a:srgbClr val="000000"/>
                </a:solidFill>
              </a:rPr>
              <a:t>T, M</a:t>
            </a:r>
            <a:r>
              <a:rPr lang="en-US" altLang="ru-RU" sz="2800" baseline="-25000" dirty="0">
                <a:solidFill>
                  <a:srgbClr val="000000"/>
                </a:solidFill>
              </a:rPr>
              <a:t>W(T)</a:t>
            </a:r>
            <a:endParaRPr lang="ru-RU" altLang="ru-RU" sz="2800" dirty="0"/>
          </a:p>
        </p:txBody>
      </p:sp>
      <p:sp>
        <p:nvSpPr>
          <p:cNvPr id="25613" name="Line 13"/>
          <p:cNvSpPr>
            <a:spLocks noChangeShapeType="1"/>
          </p:cNvSpPr>
          <p:nvPr/>
        </p:nvSpPr>
        <p:spPr bwMode="auto">
          <a:xfrm>
            <a:off x="3203575" y="2708275"/>
            <a:ext cx="144463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14" name="Line 14"/>
          <p:cNvSpPr>
            <a:spLocks noChangeShapeType="1"/>
          </p:cNvSpPr>
          <p:nvPr/>
        </p:nvSpPr>
        <p:spPr bwMode="auto">
          <a:xfrm>
            <a:off x="3348038" y="2708275"/>
            <a:ext cx="0" cy="86518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15" name="Line 15"/>
          <p:cNvSpPr>
            <a:spLocks noChangeShapeType="1"/>
          </p:cNvSpPr>
          <p:nvPr/>
        </p:nvSpPr>
        <p:spPr bwMode="auto">
          <a:xfrm>
            <a:off x="3348038" y="3573463"/>
            <a:ext cx="360362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16" name="Line 16"/>
          <p:cNvSpPr>
            <a:spLocks noChangeShapeType="1"/>
          </p:cNvSpPr>
          <p:nvPr/>
        </p:nvSpPr>
        <p:spPr bwMode="auto">
          <a:xfrm flipH="1">
            <a:off x="3276600" y="5013325"/>
            <a:ext cx="142875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20" name="Line 20"/>
          <p:cNvSpPr>
            <a:spLocks noChangeShapeType="1"/>
          </p:cNvSpPr>
          <p:nvPr/>
        </p:nvSpPr>
        <p:spPr bwMode="auto">
          <a:xfrm flipV="1">
            <a:off x="3419475" y="3860800"/>
            <a:ext cx="0" cy="115252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21" name="Line 21"/>
          <p:cNvSpPr>
            <a:spLocks noChangeShapeType="1"/>
          </p:cNvSpPr>
          <p:nvPr/>
        </p:nvSpPr>
        <p:spPr bwMode="auto">
          <a:xfrm>
            <a:off x="3419475" y="3860800"/>
            <a:ext cx="288925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27" name="Line 27"/>
          <p:cNvSpPr>
            <a:spLocks noChangeShapeType="1"/>
          </p:cNvSpPr>
          <p:nvPr/>
        </p:nvSpPr>
        <p:spPr bwMode="auto">
          <a:xfrm>
            <a:off x="5724525" y="4005263"/>
            <a:ext cx="144463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28" name="Line 28"/>
          <p:cNvSpPr>
            <a:spLocks noChangeShapeType="1"/>
          </p:cNvSpPr>
          <p:nvPr/>
        </p:nvSpPr>
        <p:spPr bwMode="auto">
          <a:xfrm>
            <a:off x="5868988" y="4005263"/>
            <a:ext cx="0" cy="865187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29" name="Line 29"/>
          <p:cNvSpPr>
            <a:spLocks noChangeShapeType="1"/>
          </p:cNvSpPr>
          <p:nvPr/>
        </p:nvSpPr>
        <p:spPr bwMode="auto">
          <a:xfrm>
            <a:off x="5868988" y="4870450"/>
            <a:ext cx="360362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30" name="Line 30"/>
          <p:cNvSpPr>
            <a:spLocks noChangeShapeType="1"/>
          </p:cNvSpPr>
          <p:nvPr/>
        </p:nvSpPr>
        <p:spPr bwMode="auto">
          <a:xfrm flipH="1">
            <a:off x="5724525" y="3717925"/>
            <a:ext cx="142875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31" name="Line 31"/>
          <p:cNvSpPr>
            <a:spLocks noChangeShapeType="1"/>
          </p:cNvSpPr>
          <p:nvPr/>
        </p:nvSpPr>
        <p:spPr bwMode="auto">
          <a:xfrm>
            <a:off x="5867400" y="2565400"/>
            <a:ext cx="288925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5632" name="Line 32"/>
          <p:cNvSpPr>
            <a:spLocks noChangeShapeType="1"/>
          </p:cNvSpPr>
          <p:nvPr/>
        </p:nvSpPr>
        <p:spPr bwMode="auto">
          <a:xfrm flipV="1">
            <a:off x="5867400" y="2565400"/>
            <a:ext cx="0" cy="1152525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138353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/>
              <a:t>Информационный канал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/>
              <a:t>Совокупность программно-аппаратных средств и физических сред (полей), осуществляющих передачу информационных ресурсов.</a:t>
            </a:r>
          </a:p>
        </p:txBody>
      </p:sp>
    </p:spTree>
    <p:extLst>
      <p:ext uri="{BB962C8B-B14F-4D97-AF65-F5344CB8AC3E}">
        <p14:creationId xmlns:p14="http://schemas.microsoft.com/office/powerpoint/2010/main" val="472004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908050"/>
          </a:xfrm>
        </p:spPr>
        <p:txBody>
          <a:bodyPr/>
          <a:lstStyle/>
          <a:p>
            <a:r>
              <a:rPr lang="ru-RU" altLang="ru-RU" sz="4000"/>
              <a:t>Угрозы безопасности информации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765175"/>
            <a:ext cx="9144000" cy="6092825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Возможность </a:t>
            </a:r>
            <a:r>
              <a:rPr lang="en-US" altLang="ru-RU" dirty="0"/>
              <a:t>T </a:t>
            </a:r>
            <a:r>
              <a:rPr lang="ru-RU" altLang="ru-RU" dirty="0"/>
              <a:t>добавлять информационные ресурсы (ИР) </a:t>
            </a:r>
            <a:r>
              <a:rPr lang="en-US" altLang="ru-RU" dirty="0"/>
              <a:t>W </a:t>
            </a:r>
            <a:r>
              <a:rPr lang="ru-RU" altLang="ru-RU" dirty="0"/>
              <a:t>к своим ИР посредством информационного канала (ИК).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Возможность </a:t>
            </a:r>
            <a:r>
              <a:rPr lang="en-US" altLang="ru-RU" dirty="0"/>
              <a:t>T </a:t>
            </a:r>
            <a:r>
              <a:rPr lang="ru-RU" altLang="ru-RU" dirty="0"/>
              <a:t>внедрять свои ИР в ИР </a:t>
            </a:r>
            <a:r>
              <a:rPr lang="en-US" altLang="ru-RU" dirty="0"/>
              <a:t>W </a:t>
            </a:r>
            <a:r>
              <a:rPr lang="ru-RU" altLang="ru-RU" dirty="0"/>
              <a:t>посредством ИК.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Возможность </a:t>
            </a:r>
            <a:r>
              <a:rPr lang="en-US" altLang="ru-RU" dirty="0"/>
              <a:t>T </a:t>
            </a:r>
            <a:r>
              <a:rPr lang="ru-RU" altLang="ru-RU" dirty="0"/>
              <a:t>разорвать ИК для других пользователей </a:t>
            </a:r>
            <a:r>
              <a:rPr lang="en-US" altLang="ru-RU" dirty="0"/>
              <a:t>W.</a:t>
            </a:r>
            <a:endParaRPr lang="ru-RU" altLang="ru-RU" dirty="0"/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Возможность </a:t>
            </a:r>
            <a:r>
              <a:rPr lang="en-US" altLang="ru-RU" dirty="0"/>
              <a:t>T </a:t>
            </a:r>
            <a:r>
              <a:rPr lang="ru-RU" altLang="ru-RU" dirty="0"/>
              <a:t>создать новый ИК для реализации первых двух угроз.</a:t>
            </a:r>
          </a:p>
        </p:txBody>
      </p:sp>
    </p:spTree>
    <p:extLst>
      <p:ext uri="{BB962C8B-B14F-4D97-AF65-F5344CB8AC3E}">
        <p14:creationId xmlns:p14="http://schemas.microsoft.com/office/powerpoint/2010/main" val="428896800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0"/>
            <a:ext cx="8229600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Другие признаки классификации угроз безопасности информации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341438"/>
            <a:ext cx="9144000" cy="5516562"/>
          </a:xfrm>
        </p:spPr>
        <p:txBody>
          <a:bodyPr/>
          <a:lstStyle/>
          <a:p>
            <a:pPr marL="609600" indent="-6096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dirty="0"/>
              <a:t>Природа возникновения (естественные и искусственные угрозы).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dirty="0"/>
              <a:t>Степень преднамеренности (случайные и преднамеренные).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dirty="0"/>
              <a:t>Источник (природная среда, человек, штатные ПС и АС, несанкционированные ПАС).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dirty="0"/>
              <a:t>Положение источника (вне контролируемой зоны (КЗ), в пределах КЗ, в зоне помещений КС, в зоне ресурсов КС, в зоне баз данных КС, внутри КС).</a:t>
            </a:r>
          </a:p>
        </p:txBody>
      </p:sp>
    </p:spTree>
    <p:extLst>
      <p:ext uri="{BB962C8B-B14F-4D97-AF65-F5344CB8AC3E}">
        <p14:creationId xmlns:p14="http://schemas.microsoft.com/office/powerpoint/2010/main" val="21226596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Признаки классификации угроз безопасности информации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413"/>
            <a:ext cx="9144000" cy="5589587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5"/>
            </a:pPr>
            <a:r>
              <a:rPr lang="ru-RU" altLang="ru-RU"/>
              <a:t>Зависимость от активности КС (не зависящие от активности КС и проявляющиеся только в процессе работы КС).</a:t>
            </a:r>
          </a:p>
          <a:p>
            <a:pPr marL="609600" indent="-609600">
              <a:buFont typeface="Wingdings" pitchFamily="2" charset="2"/>
              <a:buAutoNum type="arabicPeriod" startAt="5"/>
            </a:pPr>
            <a:r>
              <a:rPr lang="ru-RU" altLang="ru-RU"/>
              <a:t>Степень воздействия на КС (пассивные и активные)</a:t>
            </a:r>
          </a:p>
          <a:p>
            <a:pPr marL="609600" indent="-609600">
              <a:buFont typeface="Wingdings" pitchFamily="2" charset="2"/>
              <a:buAutoNum type="arabicPeriod" startAt="5"/>
            </a:pPr>
            <a:r>
              <a:rPr lang="ru-RU" altLang="ru-RU"/>
              <a:t>Этапы доступа к ресурсам КС (на этапе предоставления доступа и после разрешения доступа).</a:t>
            </a:r>
          </a:p>
        </p:txBody>
      </p:sp>
    </p:spTree>
    <p:extLst>
      <p:ext uri="{BB962C8B-B14F-4D97-AF65-F5344CB8AC3E}">
        <p14:creationId xmlns:p14="http://schemas.microsoft.com/office/powerpoint/2010/main" val="40721194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Признаки классификации угроз безопасности информации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413"/>
            <a:ext cx="9144000" cy="5589587"/>
          </a:xfrm>
        </p:spPr>
        <p:txBody>
          <a:bodyPr/>
          <a:lstStyle/>
          <a:p>
            <a:pPr marL="609600" indent="-609600">
              <a:lnSpc>
                <a:spcPct val="90000"/>
              </a:lnSpc>
              <a:buFont typeface="Wingdings" pitchFamily="2" charset="2"/>
              <a:buAutoNum type="arabicPeriod" startAt="8"/>
            </a:pPr>
            <a:r>
              <a:rPr lang="ru-RU" altLang="ru-RU" dirty="0"/>
              <a:t>Способ доступа к ресурсам КС (прямой стандартный и скрытый нестандартный).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 startAt="8"/>
            </a:pPr>
            <a:r>
              <a:rPr lang="ru-RU" altLang="ru-RU" dirty="0"/>
              <a:t>Текущее место расположения информации (во внешней памяти, в оперативной памяти, в линиях связи, вывод на монитор или принтер).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 startAt="8"/>
            </a:pPr>
            <a:r>
              <a:rPr lang="ru-RU" altLang="ru-RU" dirty="0"/>
              <a:t>Используемая уязвимость (неадекватность политики безопасности, ошибки администрирования, ошибки проектирования средств защиты, ошибки программирования средств защиты).</a:t>
            </a:r>
          </a:p>
        </p:txBody>
      </p:sp>
    </p:spTree>
    <p:extLst>
      <p:ext uri="{BB962C8B-B14F-4D97-AF65-F5344CB8AC3E}">
        <p14:creationId xmlns:p14="http://schemas.microsoft.com/office/powerpoint/2010/main" val="383556194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Признаки классификации угроз безопасности информации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413"/>
            <a:ext cx="9144000" cy="5589587"/>
          </a:xfrm>
        </p:spPr>
        <p:txBody>
          <a:bodyPr/>
          <a:lstStyle/>
          <a:p>
            <a:pPr marL="609600" indent="-609600">
              <a:lnSpc>
                <a:spcPct val="90000"/>
              </a:lnSpc>
              <a:buFont typeface="Wingdings" pitchFamily="2" charset="2"/>
              <a:buAutoNum type="arabicPeriod" startAt="11"/>
            </a:pPr>
            <a:r>
              <a:rPr lang="ru-RU" altLang="ru-RU" dirty="0"/>
              <a:t>Используемые ПС (штатные ПС КС и специальные ПС).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 startAt="11"/>
            </a:pPr>
            <a:r>
              <a:rPr lang="ru-RU" altLang="ru-RU" dirty="0"/>
              <a:t>Объект атаки (субъекты КС, объекты КС, КС в целом).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 startAt="11"/>
            </a:pPr>
            <a:r>
              <a:rPr lang="ru-RU" altLang="ru-RU" dirty="0"/>
              <a:t>Условие начала осуществления удаленной атаки (по запросу от атакуемого объекта КС, после наступления ожидаемого события, безусловная атака).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 startAt="11"/>
            </a:pPr>
            <a:r>
              <a:rPr lang="ru-RU" altLang="ru-RU" dirty="0"/>
              <a:t>Наличие </a:t>
            </a:r>
            <a:r>
              <a:rPr lang="ru-RU" altLang="ru-RU" dirty="0" smtClean="0"/>
              <a:t>обратной </a:t>
            </a:r>
            <a:r>
              <a:rPr lang="ru-RU" altLang="ru-RU" dirty="0"/>
              <a:t>связи с атакуемым объектом КС (атаки с обратной связью и однонаправленные).</a:t>
            </a:r>
          </a:p>
        </p:txBody>
      </p:sp>
    </p:spTree>
    <p:extLst>
      <p:ext uri="{BB962C8B-B14F-4D97-AF65-F5344CB8AC3E}">
        <p14:creationId xmlns:p14="http://schemas.microsoft.com/office/powerpoint/2010/main" val="3206547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Признаки классификации угроз безопасности информации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413"/>
            <a:ext cx="9144000" cy="5589587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15"/>
            </a:pPr>
            <a:r>
              <a:rPr lang="ru-RU" altLang="ru-RU" dirty="0"/>
              <a:t>Расположение субъекта атаки относительно атакуемого объекта КС (внутри сегмента компьютерной сети и межсегментные).</a:t>
            </a:r>
          </a:p>
          <a:p>
            <a:pPr marL="609600" indent="-609600">
              <a:buFont typeface="Wingdings" pitchFamily="2" charset="2"/>
              <a:buAutoNum type="arabicPeriod" startAt="15"/>
            </a:pPr>
            <a:r>
              <a:rPr lang="ru-RU" altLang="ru-RU" dirty="0"/>
              <a:t>Уровень эталонной модели </a:t>
            </a:r>
            <a:r>
              <a:rPr lang="en-US" altLang="ru-RU" dirty="0"/>
              <a:t>OSI </a:t>
            </a:r>
            <a:r>
              <a:rPr lang="ru-RU" altLang="ru-RU" dirty="0"/>
              <a:t>(физический, канальный, сетевой, транспортный, сеансовый представления, прикладной).</a:t>
            </a:r>
          </a:p>
        </p:txBody>
      </p:sp>
    </p:spTree>
    <p:extLst>
      <p:ext uri="{BB962C8B-B14F-4D97-AF65-F5344CB8AC3E}">
        <p14:creationId xmlns:p14="http://schemas.microsoft.com/office/powerpoint/2010/main" val="1866886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0"/>
            <a:ext cx="8229600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Способы нарушения безопасности информации в КС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341438"/>
            <a:ext cx="9144000" cy="5327650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Информационные.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Программные.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Физические.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Организационные.</a:t>
            </a:r>
          </a:p>
        </p:txBody>
      </p:sp>
    </p:spTree>
    <p:extLst>
      <p:ext uri="{BB962C8B-B14F-4D97-AF65-F5344CB8AC3E}">
        <p14:creationId xmlns:p14="http://schemas.microsoft.com/office/powerpoint/2010/main" val="35324082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908050"/>
          </a:xfrm>
        </p:spPr>
        <p:txBody>
          <a:bodyPr/>
          <a:lstStyle/>
          <a:p>
            <a:r>
              <a:rPr lang="ru-RU" altLang="ru-RU" dirty="0"/>
              <a:t>Дополнительная литература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125538"/>
            <a:ext cx="9144000" cy="5732462"/>
          </a:xfrm>
        </p:spPr>
        <p:txBody>
          <a:bodyPr>
            <a:normAutofit/>
          </a:bodyPr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 err="1" smtClean="0"/>
              <a:t>Гайдамакин</a:t>
            </a:r>
            <a:r>
              <a:rPr lang="ru-RU" altLang="ru-RU" dirty="0" smtClean="0"/>
              <a:t> Н.А. Теоретические основы компьютерной безопасности. Екатеринбург: Уральский государственный университет, 2008.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 smtClean="0"/>
              <a:t>Корт С.С. Теоретические основы защиты информации. М.: Гелиос АРВ, 2004.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 err="1" smtClean="0"/>
              <a:t>Зегжда</a:t>
            </a:r>
            <a:r>
              <a:rPr lang="ru-RU" altLang="ru-RU" dirty="0" smtClean="0"/>
              <a:t> Д.П. и др. Основы безопасности информационных систем. М.: Горячая линия - Телеком, 2000.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 err="1"/>
              <a:t>Грушо</a:t>
            </a:r>
            <a:r>
              <a:rPr lang="ru-RU" altLang="ru-RU" dirty="0"/>
              <a:t> А.А. и др. Теоретические основы защиты информации. М.: «Яхтсмен», 1996</a:t>
            </a:r>
            <a:r>
              <a:rPr lang="ru-RU" altLang="ru-RU" dirty="0" smtClean="0"/>
              <a:t>.</a:t>
            </a:r>
          </a:p>
          <a:p>
            <a:pPr marL="609600" indent="-609600">
              <a:buFont typeface="Wingdings" pitchFamily="2" charset="2"/>
              <a:buAutoNum type="arabicPeriod"/>
            </a:pPr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41575146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700213"/>
          </a:xfrm>
        </p:spPr>
        <p:txBody>
          <a:bodyPr/>
          <a:lstStyle/>
          <a:p>
            <a:r>
              <a:rPr lang="ru-RU" altLang="ru-RU" sz="4000"/>
              <a:t>Информационные способы нарушения безопасности информации 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844675"/>
            <a:ext cx="9144000" cy="5013325"/>
          </a:xfrm>
        </p:spPr>
        <p:txBody>
          <a:bodyPr/>
          <a:lstStyle/>
          <a:p>
            <a:r>
              <a:rPr lang="ru-RU" altLang="ru-RU" dirty="0"/>
              <a:t>Нарушение адресности и своевременности обмена информации.</a:t>
            </a:r>
          </a:p>
          <a:p>
            <a:r>
              <a:rPr lang="ru-RU" altLang="ru-RU" dirty="0"/>
              <a:t>Нелегальные сбор и использование информации.</a:t>
            </a:r>
          </a:p>
          <a:p>
            <a:r>
              <a:rPr lang="ru-RU" altLang="ru-RU" dirty="0"/>
              <a:t>Несанкционированный доступ к ИР и их неправомерное использование.</a:t>
            </a:r>
          </a:p>
          <a:p>
            <a:r>
              <a:rPr lang="ru-RU" altLang="ru-RU" dirty="0"/>
              <a:t>Нарушение технологии обработки информации.</a:t>
            </a:r>
          </a:p>
        </p:txBody>
      </p:sp>
    </p:spTree>
    <p:extLst>
      <p:ext uri="{BB962C8B-B14F-4D97-AF65-F5344CB8AC3E}">
        <p14:creationId xmlns:p14="http://schemas.microsoft.com/office/powerpoint/2010/main" val="356014787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844675"/>
          </a:xfrm>
        </p:spPr>
        <p:txBody>
          <a:bodyPr/>
          <a:lstStyle/>
          <a:p>
            <a:r>
              <a:rPr lang="ru-RU" altLang="ru-RU" sz="4000"/>
              <a:t>Программные способы нарушения безопасности информации 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2349500"/>
            <a:ext cx="9144000" cy="4508500"/>
          </a:xfrm>
        </p:spPr>
        <p:txBody>
          <a:bodyPr/>
          <a:lstStyle/>
          <a:p>
            <a:r>
              <a:rPr lang="ru-RU" altLang="ru-RU" dirty="0"/>
              <a:t>Внедрение в ПАС недокументированных функций.</a:t>
            </a:r>
          </a:p>
          <a:p>
            <a:r>
              <a:rPr lang="ru-RU" altLang="ru-RU" dirty="0"/>
              <a:t>Разработка и распространение вредоносных программ.</a:t>
            </a:r>
          </a:p>
        </p:txBody>
      </p:sp>
    </p:spTree>
    <p:extLst>
      <p:ext uri="{BB962C8B-B14F-4D97-AF65-F5344CB8AC3E}">
        <p14:creationId xmlns:p14="http://schemas.microsoft.com/office/powerpoint/2010/main" val="1859897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417638"/>
          </a:xfrm>
        </p:spPr>
        <p:txBody>
          <a:bodyPr/>
          <a:lstStyle/>
          <a:p>
            <a:r>
              <a:rPr lang="ru-RU" altLang="ru-RU" sz="4000"/>
              <a:t>Физические способы нарушения безопасности информации 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412875"/>
            <a:ext cx="9144000" cy="5445125"/>
          </a:xfrm>
        </p:spPr>
        <p:txBody>
          <a:bodyPr/>
          <a:lstStyle/>
          <a:p>
            <a:r>
              <a:rPr lang="ru-RU" altLang="ru-RU" dirty="0"/>
              <a:t>Уничтожение и повреждение средств и систем обработки информации и связи.</a:t>
            </a:r>
          </a:p>
          <a:p>
            <a:r>
              <a:rPr lang="ru-RU" altLang="ru-RU" dirty="0"/>
              <a:t>Уничтожение, повреждение и хищение носителей информации.</a:t>
            </a:r>
          </a:p>
          <a:p>
            <a:r>
              <a:rPr lang="ru-RU" altLang="ru-RU" dirty="0"/>
              <a:t>Перехват информации в технических каналах связи.</a:t>
            </a:r>
          </a:p>
          <a:p>
            <a:r>
              <a:rPr lang="ru-RU" altLang="ru-RU" dirty="0"/>
              <a:t>Перехват и навязывание информации в сетях передачи данных и линиях связи.</a:t>
            </a:r>
          </a:p>
        </p:txBody>
      </p:sp>
    </p:spTree>
    <p:extLst>
      <p:ext uri="{BB962C8B-B14F-4D97-AF65-F5344CB8AC3E}">
        <p14:creationId xmlns:p14="http://schemas.microsoft.com/office/powerpoint/2010/main" val="82887760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773238"/>
          </a:xfrm>
        </p:spPr>
        <p:txBody>
          <a:bodyPr/>
          <a:lstStyle/>
          <a:p>
            <a:r>
              <a:rPr lang="ru-RU" altLang="ru-RU" sz="4000"/>
              <a:t>Организационные способы нарушения безопасности информации 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2060575"/>
            <a:ext cx="9144000" cy="4797425"/>
          </a:xfrm>
        </p:spPr>
        <p:txBody>
          <a:bodyPr/>
          <a:lstStyle/>
          <a:p>
            <a:r>
              <a:rPr lang="ru-RU" altLang="ru-RU" dirty="0"/>
              <a:t>Невыполнение требований политики безопасности</a:t>
            </a:r>
          </a:p>
          <a:p>
            <a:r>
              <a:rPr lang="ru-RU" altLang="ru-RU" dirty="0"/>
              <a:t>Неправомерная закупка несовершенных (устаревших) информационных технологий, средств информатизации, телекоммуникации и связи.</a:t>
            </a:r>
          </a:p>
        </p:txBody>
      </p:sp>
    </p:spTree>
    <p:extLst>
      <p:ext uri="{BB962C8B-B14F-4D97-AF65-F5344CB8AC3E}">
        <p14:creationId xmlns:p14="http://schemas.microsoft.com/office/powerpoint/2010/main" val="20190158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692150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Каналы утечки информации в КС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0" y="765175"/>
            <a:ext cx="5292080" cy="6092825"/>
          </a:xfrm>
        </p:spPr>
        <p:txBody>
          <a:bodyPr>
            <a:noAutofit/>
          </a:bodyPr>
          <a:lstStyle/>
          <a:p>
            <a:pPr marL="533400" indent="-5334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sz="3200" dirty="0"/>
              <a:t>Косвенные (общедоступные) – без необходимости доступа в помещения КС.</a:t>
            </a:r>
          </a:p>
          <a:p>
            <a:pPr marL="533400" indent="-5334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sz="3200" dirty="0"/>
              <a:t>Непосредственные (узкодоступные) без изменения элементов КС (без оставления следов).</a:t>
            </a:r>
          </a:p>
          <a:p>
            <a:pPr marL="533400" indent="-5334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sz="3200" dirty="0"/>
              <a:t>Непосредственные (узкодоступные) с изменением элементов КС (с оставлением следов).</a:t>
            </a:r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5292080" y="765175"/>
            <a:ext cx="3851920" cy="6092825"/>
          </a:xfrm>
        </p:spPr>
        <p:txBody>
          <a:bodyPr>
            <a:normAutofit/>
          </a:bodyPr>
          <a:lstStyle/>
          <a:p>
            <a:pPr marL="533400" indent="-5334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sz="3200" dirty="0"/>
              <a:t>Постоянные (безотносительно к процессу обработки информации в КС).</a:t>
            </a:r>
          </a:p>
          <a:p>
            <a:pPr marL="533400" indent="-5334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sz="3200" dirty="0"/>
              <a:t>Функциональные (проявляются в процессе обработки информации в КС).</a:t>
            </a:r>
          </a:p>
        </p:txBody>
      </p:sp>
    </p:spTree>
    <p:extLst>
      <p:ext uri="{BB962C8B-B14F-4D97-AF65-F5344CB8AC3E}">
        <p14:creationId xmlns:p14="http://schemas.microsoft.com/office/powerpoint/2010/main" val="3401197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Косвенные каналы утечки информации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413"/>
            <a:ext cx="9144000" cy="5589587"/>
          </a:xfrm>
        </p:spPr>
        <p:txBody>
          <a:bodyPr/>
          <a:lstStyle/>
          <a:p>
            <a:r>
              <a:rPr lang="ru-RU" altLang="ru-RU" dirty="0"/>
              <a:t>Общедоступные постоянные </a:t>
            </a:r>
            <a:r>
              <a:rPr lang="ru-RU" altLang="ru-RU"/>
              <a:t>(</a:t>
            </a:r>
            <a:r>
              <a:rPr lang="ru-RU" altLang="ru-RU" smtClean="0"/>
              <a:t>подслушивание, </a:t>
            </a:r>
            <a:r>
              <a:rPr lang="ru-RU" altLang="ru-RU" dirty="0"/>
              <a:t>видеонаблюдение, хищение носителей при их перевозке за пределами КЗ КС, сбор промышленных отходов за пределами КЗ КС).</a:t>
            </a:r>
          </a:p>
          <a:p>
            <a:r>
              <a:rPr lang="ru-RU" altLang="ru-RU" dirty="0"/>
              <a:t>Общедоступные функциональные (перехват ПЭМИН).</a:t>
            </a:r>
          </a:p>
        </p:txBody>
      </p:sp>
    </p:spTree>
    <p:extLst>
      <p:ext uri="{BB962C8B-B14F-4D97-AF65-F5344CB8AC3E}">
        <p14:creationId xmlns:p14="http://schemas.microsoft.com/office/powerpoint/2010/main" val="33923610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417638"/>
          </a:xfrm>
        </p:spPr>
        <p:txBody>
          <a:bodyPr/>
          <a:lstStyle/>
          <a:p>
            <a:r>
              <a:rPr lang="ru-RU" altLang="ru-RU" sz="4000"/>
              <a:t>Непосредственные каналы утечки информации без оставления следов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r>
              <a:rPr lang="ru-RU" altLang="ru-RU" dirty="0"/>
              <a:t>Узкодоступные постоянные (хищение носителей, сбор промышленных отходов внутри КЗ КС)</a:t>
            </a:r>
          </a:p>
          <a:p>
            <a:r>
              <a:rPr lang="ru-RU" altLang="ru-RU" dirty="0"/>
              <a:t>Узкодоступные функциональные (копирование информации при ее обработке или передаче, использование «люков» в ПС, использование ранее внедренных вредоносных программ, маскировка под легального пользователя).</a:t>
            </a:r>
          </a:p>
        </p:txBody>
      </p:sp>
    </p:spTree>
    <p:extLst>
      <p:ext uri="{BB962C8B-B14F-4D97-AF65-F5344CB8AC3E}">
        <p14:creationId xmlns:p14="http://schemas.microsoft.com/office/powerpoint/2010/main" val="2199671772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179388" y="0"/>
            <a:ext cx="8964612" cy="1268413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Непосредственные каналы утечки информации с оставлением следов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341438"/>
            <a:ext cx="9144000" cy="5516562"/>
          </a:xfrm>
        </p:spPr>
        <p:txBody>
          <a:bodyPr/>
          <a:lstStyle/>
          <a:p>
            <a:r>
              <a:rPr lang="ru-RU" altLang="ru-RU" dirty="0"/>
              <a:t>Узкодоступные постоянные (подмена и хищение носителей, внедрение вредоносных кодов в устанавливаемое ПО).</a:t>
            </a:r>
          </a:p>
          <a:p>
            <a:r>
              <a:rPr lang="ru-RU" altLang="ru-RU" dirty="0"/>
              <a:t>Узкодоступные функциональные (незаконной подключение к аппаратуре и линиям связи, сбор остаточной информации во внешней и оперативной памяти).</a:t>
            </a:r>
          </a:p>
        </p:txBody>
      </p:sp>
    </p:spTree>
    <p:extLst>
      <p:ext uri="{BB962C8B-B14F-4D97-AF65-F5344CB8AC3E}">
        <p14:creationId xmlns:p14="http://schemas.microsoft.com/office/powerpoint/2010/main" val="7890877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4213" y="765175"/>
            <a:ext cx="7772400" cy="1736725"/>
          </a:xfrm>
        </p:spPr>
        <p:txBody>
          <a:bodyPr/>
          <a:lstStyle/>
          <a:p>
            <a:r>
              <a:rPr lang="ru-RU" altLang="ru-RU"/>
              <a:t>Лекция </a:t>
            </a:r>
            <a:r>
              <a:rPr lang="ru-RU" altLang="ru-RU" smtClean="0"/>
              <a:t>1. </a:t>
            </a:r>
            <a:r>
              <a:rPr lang="ru-RU" altLang="ru-RU" dirty="0"/>
              <a:t>Введение и основные понятия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0" y="2565400"/>
            <a:ext cx="9144000" cy="4292600"/>
          </a:xfrm>
        </p:spPr>
        <p:txBody>
          <a:bodyPr/>
          <a:lstStyle/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>
                <a:solidFill>
                  <a:schemeClr val="tx1"/>
                </a:solidFill>
              </a:rPr>
              <a:t>Основные понятия курса. Цели угроз безопасности информации в компьютерных системах.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>
                <a:solidFill>
                  <a:schemeClr val="tx1"/>
                </a:solidFill>
              </a:rPr>
              <a:t>Угрозы безопасности информации в компьютерных системах</a:t>
            </a:r>
            <a:r>
              <a:rPr lang="ru-RU" altLang="ru-RU" dirty="0" smtClean="0">
                <a:solidFill>
                  <a:schemeClr val="tx1"/>
                </a:solidFill>
              </a:rPr>
              <a:t>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 smtClean="0">
                <a:solidFill>
                  <a:schemeClr val="tx1"/>
                </a:solidFill>
              </a:rPr>
              <a:t>Способы нарушения безопасности и каналы утечки информации в КС.</a:t>
            </a:r>
          </a:p>
        </p:txBody>
      </p:sp>
    </p:spTree>
    <p:extLst>
      <p:ext uri="{BB962C8B-B14F-4D97-AF65-F5344CB8AC3E}">
        <p14:creationId xmlns:p14="http://schemas.microsoft.com/office/powerpoint/2010/main" val="1133505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908050"/>
          </a:xfrm>
        </p:spPr>
        <p:txBody>
          <a:bodyPr/>
          <a:lstStyle/>
          <a:p>
            <a:r>
              <a:rPr lang="ru-RU" altLang="ru-RU"/>
              <a:t>Информация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981075"/>
            <a:ext cx="9144000" cy="5876925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Сведения о лицах, предметах, фактах, событиях процессах и явлениях, о состоянии объектов некоторой предметной области, воспринимаемые человеком или специальным устройством и используемые при принятии решений в процессе управления данными объектами.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Информация может существовать в различных формах на различных носителях.</a:t>
            </a:r>
          </a:p>
        </p:txBody>
      </p:sp>
    </p:spTree>
    <p:extLst>
      <p:ext uri="{BB962C8B-B14F-4D97-AF65-F5344CB8AC3E}">
        <p14:creationId xmlns:p14="http://schemas.microsoft.com/office/powerpoint/2010/main" val="13748486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/>
              <a:t>Информационные процессы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altLang="ru-RU" dirty="0"/>
              <a:t>Сбор,</a:t>
            </a:r>
          </a:p>
          <a:p>
            <a:r>
              <a:rPr lang="ru-RU" altLang="ru-RU" dirty="0"/>
              <a:t>накопление,</a:t>
            </a:r>
          </a:p>
          <a:p>
            <a:r>
              <a:rPr lang="ru-RU" altLang="ru-RU" dirty="0"/>
              <a:t>хранение,</a:t>
            </a:r>
          </a:p>
          <a:p>
            <a:r>
              <a:rPr lang="ru-RU" altLang="ru-RU" dirty="0"/>
              <a:t>передача,</a:t>
            </a:r>
          </a:p>
          <a:p>
            <a:r>
              <a:rPr lang="ru-RU" altLang="ru-RU" dirty="0"/>
              <a:t>обработка,</a:t>
            </a:r>
          </a:p>
          <a:p>
            <a:r>
              <a:rPr lang="ru-RU" altLang="ru-RU" dirty="0"/>
              <a:t>п</a:t>
            </a:r>
            <a:r>
              <a:rPr lang="ru-RU" altLang="ru-RU" dirty="0" smtClean="0"/>
              <a:t>оиск информации</a:t>
            </a:r>
            <a:r>
              <a:rPr lang="ru-RU" alt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1689685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Компьютерная (автоматизированная) система (КС, АС)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413"/>
            <a:ext cx="9144000" cy="5589587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Организационно-техническая система, включающая</a:t>
            </a:r>
          </a:p>
          <a:p>
            <a:r>
              <a:rPr lang="ru-RU" altLang="ru-RU" dirty="0"/>
              <a:t>технические (аппаратные) средства вычислительной техники и связи;</a:t>
            </a:r>
          </a:p>
          <a:p>
            <a:r>
              <a:rPr lang="ru-RU" altLang="ru-RU" dirty="0"/>
              <a:t>методы и алгоритмы обработки информации, реализованные в виде программных средств;</a:t>
            </a:r>
          </a:p>
          <a:p>
            <a:r>
              <a:rPr lang="ru-RU" altLang="ru-RU" dirty="0"/>
              <a:t>информацию (файлы, базы данных) на различных носителях;</a:t>
            </a:r>
          </a:p>
        </p:txBody>
      </p:sp>
    </p:spTree>
    <p:extLst>
      <p:ext uri="{BB962C8B-B14F-4D97-AF65-F5344CB8AC3E}">
        <p14:creationId xmlns:p14="http://schemas.microsoft.com/office/powerpoint/2010/main" val="1190736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417638"/>
          </a:xfrm>
        </p:spPr>
        <p:txBody>
          <a:bodyPr/>
          <a:lstStyle/>
          <a:p>
            <a:r>
              <a:rPr lang="ru-RU" altLang="ru-RU" sz="4000"/>
              <a:t>Компьютерная (автоматизированная) система (КС, АС)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r>
              <a:rPr lang="ru-RU" altLang="ru-RU" dirty="0"/>
              <a:t>обслуживающий персонал и пользователей, объединенных по организационно-структурному, </a:t>
            </a:r>
            <a:r>
              <a:rPr lang="ru-RU" altLang="ru-RU" dirty="0" smtClean="0"/>
              <a:t>тематическому, </a:t>
            </a:r>
            <a:r>
              <a:rPr lang="ru-RU" altLang="ru-RU" dirty="0"/>
              <a:t>технологическому или другим признакам.</a:t>
            </a:r>
          </a:p>
        </p:txBody>
      </p:sp>
    </p:spTree>
    <p:extLst>
      <p:ext uri="{BB962C8B-B14F-4D97-AF65-F5344CB8AC3E}">
        <p14:creationId xmlns:p14="http://schemas.microsoft.com/office/powerpoint/2010/main" val="1062057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196975"/>
          </a:xfrm>
        </p:spPr>
        <p:txBody>
          <a:bodyPr/>
          <a:lstStyle/>
          <a:p>
            <a:r>
              <a:rPr lang="ru-RU" altLang="ru-RU" sz="4000"/>
              <a:t>Качество и защищенность информации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413"/>
            <a:ext cx="9144000" cy="5589587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ru-RU" altLang="ru-RU" dirty="0"/>
              <a:t>Совокупность свойств, обуславливающих пригодность информации удовлетворять определенные потребности в соответствии с ее назначением.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Свойство информации, заключающееся в поддержании на заданном уровне тех параметров информации в КС, которые характеризуют установленный статус ее хранения, обработки и использования.</a:t>
            </a:r>
          </a:p>
        </p:txBody>
      </p:sp>
    </p:spTree>
    <p:extLst>
      <p:ext uri="{BB962C8B-B14F-4D97-AF65-F5344CB8AC3E}">
        <p14:creationId xmlns:p14="http://schemas.microsoft.com/office/powerpoint/2010/main" val="5984689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1425</Words>
  <Application>Microsoft Office PowerPoint</Application>
  <PresentationFormat>Экран (4:3)</PresentationFormat>
  <Paragraphs>132</Paragraphs>
  <Slides>37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37</vt:i4>
      </vt:variant>
    </vt:vector>
  </HeadingPairs>
  <TitlesOfParts>
    <vt:vector size="38" baseType="lpstr">
      <vt:lpstr>Тема Office</vt:lpstr>
      <vt:lpstr>Теоретические основы компьютерной безопасности</vt:lpstr>
      <vt:lpstr>Основная литература</vt:lpstr>
      <vt:lpstr>Дополнительная литература</vt:lpstr>
      <vt:lpstr>Лекция 1. Введение и основные понятия</vt:lpstr>
      <vt:lpstr>Информация</vt:lpstr>
      <vt:lpstr>Информационные процессы</vt:lpstr>
      <vt:lpstr>Компьютерная (автоматизированная) система (КС, АС)</vt:lpstr>
      <vt:lpstr>Компьютерная (автоматизированная) система (КС, АС)</vt:lpstr>
      <vt:lpstr>Качество и защищенность информации</vt:lpstr>
      <vt:lpstr>Параметры защищенности</vt:lpstr>
      <vt:lpstr>Конфиденциальность информации</vt:lpstr>
      <vt:lpstr>Целостность информации</vt:lpstr>
      <vt:lpstr>Доступность информации</vt:lpstr>
      <vt:lpstr>Информационная безопасность</vt:lpstr>
      <vt:lpstr>Уязвимость информации в КС</vt:lpstr>
      <vt:lpstr>Защита информации в КС</vt:lpstr>
      <vt:lpstr>Классификация угроз по их целям</vt:lpstr>
      <vt:lpstr>Классификация угроз по их целям</vt:lpstr>
      <vt:lpstr>Классификация угроз по их целям</vt:lpstr>
      <vt:lpstr>Классификация угроз по их целям</vt:lpstr>
      <vt:lpstr>Модель взаимодействия КС W и нарушителя T</vt:lpstr>
      <vt:lpstr>Информационный канал</vt:lpstr>
      <vt:lpstr>Угрозы безопасности информации</vt:lpstr>
      <vt:lpstr>Другие признаки классификации угроз безопасности информации</vt:lpstr>
      <vt:lpstr>Признаки классификации угроз безопасности информации</vt:lpstr>
      <vt:lpstr>Признаки классификации угроз безопасности информации</vt:lpstr>
      <vt:lpstr>Признаки классификации угроз безопасности информации</vt:lpstr>
      <vt:lpstr>Признаки классификации угроз безопасности информации</vt:lpstr>
      <vt:lpstr>Способы нарушения безопасности информации в КС</vt:lpstr>
      <vt:lpstr>Информационные способы нарушения безопасности информации </vt:lpstr>
      <vt:lpstr>Программные способы нарушения безопасности информации </vt:lpstr>
      <vt:lpstr>Физические способы нарушения безопасности информации </vt:lpstr>
      <vt:lpstr>Организационные способы нарушения безопасности информации </vt:lpstr>
      <vt:lpstr>Каналы утечки информации в КС</vt:lpstr>
      <vt:lpstr>Косвенные каналы утечки информации</vt:lpstr>
      <vt:lpstr>Непосредственные каналы утечки информации без оставления следов</vt:lpstr>
      <vt:lpstr>Непосредственные каналы утечки информации с оставлением следов</vt:lpstr>
    </vt:vector>
  </TitlesOfParts>
  <Company>НИУ "МЭИ"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Теоретические основы компьютерной безопасности</dc:title>
  <dc:creator>Хорев</dc:creator>
  <cp:lastModifiedBy>Хорев</cp:lastModifiedBy>
  <cp:revision>11</cp:revision>
  <dcterms:created xsi:type="dcterms:W3CDTF">2015-11-23T08:45:05Z</dcterms:created>
  <dcterms:modified xsi:type="dcterms:W3CDTF">2016-06-08T07:26:02Z</dcterms:modified>
</cp:coreProperties>
</file>

<file path=docProps/thumbnail.jpeg>
</file>