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5"/>
  </p:notes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82" r:id="rId15"/>
    <p:sldId id="283" r:id="rId16"/>
    <p:sldId id="284" r:id="rId17"/>
    <p:sldId id="270" r:id="rId18"/>
    <p:sldId id="271" r:id="rId19"/>
    <p:sldId id="272" r:id="rId20"/>
    <p:sldId id="273" r:id="rId21"/>
    <p:sldId id="274" r:id="rId22"/>
    <p:sldId id="275" r:id="rId23"/>
    <p:sldId id="285" r:id="rId24"/>
    <p:sldId id="286" r:id="rId25"/>
    <p:sldId id="287" r:id="rId26"/>
    <p:sldId id="288" r:id="rId27"/>
    <p:sldId id="289" r:id="rId28"/>
    <p:sldId id="276" r:id="rId29"/>
    <p:sldId id="277" r:id="rId30"/>
    <p:sldId id="278" r:id="rId31"/>
    <p:sldId id="279" r:id="rId32"/>
    <p:sldId id="280" r:id="rId33"/>
    <p:sldId id="281" r:id="rId3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FC3CFEF-6BCA-44B0-99FA-83BB5FCBCC59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133CB19-96FA-4938-9A90-0CF59DBE53C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207551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133CB19-96FA-4938-9A90-0CF59DBE53CB}" type="slidenum">
              <a:rPr lang="ru-RU" smtClean="0"/>
              <a:t>25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61299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391298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212900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7963476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x">
  <p:cSld name="Заголовок, объект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ru-RU" alt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ru-RU" alt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B656CD03-C164-441A-8CA9-AB60779B8E8A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6470004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16008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256442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18021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44715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426945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27266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515172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3734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DABDFB-4075-4638-B46B-682C5754C9B1}" type="datetimeFigureOut">
              <a:rPr lang="ru-RU" smtClean="0"/>
              <a:t>07.12.2015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00C3F5-11A8-4707-9E92-6A67920728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11490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3568" y="1484784"/>
            <a:ext cx="7772400" cy="1470025"/>
          </a:xfrm>
        </p:spPr>
        <p:txBody>
          <a:bodyPr/>
          <a:lstStyle/>
          <a:p>
            <a:r>
              <a:rPr lang="ru-RU" dirty="0" smtClean="0"/>
              <a:t>Лекция 5. Реализация политики безопасности 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3068960"/>
            <a:ext cx="9144000" cy="3789040"/>
          </a:xfrm>
        </p:spPr>
        <p:txBody>
          <a:bodyPr/>
          <a:lstStyle/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 smtClean="0">
                <a:solidFill>
                  <a:schemeClr val="tx1"/>
                </a:solidFill>
              </a:rPr>
              <a:t>Реализация политики безопасности. Понятия монитора безопасности субъектов и изолированной программной среды.</a:t>
            </a:r>
          </a:p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 smtClean="0">
                <a:solidFill>
                  <a:schemeClr val="tx1"/>
                </a:solidFill>
              </a:rPr>
              <a:t>Домены безопасности.</a:t>
            </a:r>
          </a:p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 smtClean="0">
                <a:solidFill>
                  <a:schemeClr val="tx1"/>
                </a:solidFill>
              </a:rPr>
              <a:t>Формальное доказательство правильности реализации политики безопасности.</a:t>
            </a:r>
          </a:p>
          <a:p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88368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836613"/>
          </a:xfrm>
        </p:spPr>
        <p:txBody>
          <a:bodyPr/>
          <a:lstStyle/>
          <a:p>
            <a:r>
              <a:rPr lang="ru-RU" altLang="ru-RU"/>
              <a:t>Определения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836613"/>
            <a:ext cx="9144000" cy="6021387"/>
          </a:xfrm>
        </p:spPr>
        <p:txBody>
          <a:bodyPr/>
          <a:lstStyle/>
          <a:p>
            <a:r>
              <a:rPr lang="ru-RU" altLang="ru-RU" dirty="0"/>
              <a:t>Изолированная программная среда (ИПС) – механизм реализации изолированности для конкретной программно-аппаратной реализации КС при ее соответствующей декомпозиции на субъекты и объекты.</a:t>
            </a:r>
          </a:p>
          <a:p>
            <a:r>
              <a:rPr lang="ru-RU" altLang="ru-RU" dirty="0"/>
              <a:t>Порождение субъекта с контролем неизменности объекта </a:t>
            </a:r>
            <a:r>
              <a:rPr lang="en-US" altLang="ru-RU" dirty="0"/>
              <a:t>Create (</a:t>
            </a:r>
            <a:r>
              <a:rPr lang="en-US" altLang="ru-RU" dirty="0" err="1"/>
              <a:t>S</a:t>
            </a:r>
            <a:r>
              <a:rPr lang="en-US" altLang="ru-RU" baseline="-25000" dirty="0" err="1"/>
              <a:t>k</a:t>
            </a:r>
            <a:r>
              <a:rPr lang="en-US" altLang="ru-RU" dirty="0" err="1"/>
              <a:t>,O</a:t>
            </a:r>
            <a:r>
              <a:rPr lang="en-US" altLang="ru-RU" baseline="-25000" dirty="0" err="1"/>
              <a:t>i</a:t>
            </a:r>
            <a:r>
              <a:rPr lang="en-US" altLang="ru-RU" dirty="0"/>
              <a:t>)-&gt;</a:t>
            </a:r>
            <a:r>
              <a:rPr lang="en-US" altLang="ru-RU" dirty="0" err="1"/>
              <a:t>S</a:t>
            </a:r>
            <a:r>
              <a:rPr lang="en-US" altLang="ru-RU" baseline="-25000" dirty="0" err="1"/>
              <a:t>j</a:t>
            </a:r>
            <a:r>
              <a:rPr lang="en-US" altLang="ru-RU" dirty="0"/>
              <a:t> </a:t>
            </a:r>
            <a:r>
              <a:rPr lang="ru-RU" altLang="ru-RU" dirty="0"/>
              <a:t>– если </a:t>
            </a:r>
            <a:r>
              <a:rPr lang="ru-RU" altLang="ru-RU" dirty="0">
                <a:sym typeface="Symbol" pitchFamily="18" charset="2"/>
              </a:rPr>
              <a:t></a:t>
            </a:r>
            <a:r>
              <a:rPr lang="en-US" altLang="ru-RU" dirty="0">
                <a:sym typeface="Symbol" pitchFamily="18" charset="2"/>
              </a:rPr>
              <a:t>t&gt;t</a:t>
            </a:r>
            <a:r>
              <a:rPr lang="en-US" altLang="ru-RU" baseline="-25000" dirty="0">
                <a:sym typeface="Symbol" pitchFamily="18" charset="2"/>
              </a:rPr>
              <a:t>0</a:t>
            </a:r>
            <a:r>
              <a:rPr lang="en-US" altLang="ru-RU" dirty="0">
                <a:sym typeface="Symbol" pitchFamily="18" charset="2"/>
              </a:rPr>
              <a:t> </a:t>
            </a:r>
            <a:r>
              <a:rPr lang="ru-RU" altLang="ru-RU" dirty="0">
                <a:sym typeface="Symbol" pitchFamily="18" charset="2"/>
              </a:rPr>
              <a:t>порождение </a:t>
            </a:r>
            <a:r>
              <a:rPr lang="en-US" altLang="ru-RU" dirty="0" err="1"/>
              <a:t>S</a:t>
            </a:r>
            <a:r>
              <a:rPr lang="en-US" altLang="ru-RU" baseline="-25000" dirty="0" err="1"/>
              <a:t>j</a:t>
            </a:r>
            <a:r>
              <a:rPr lang="en-US" altLang="ru-RU" dirty="0"/>
              <a:t> </a:t>
            </a:r>
            <a:r>
              <a:rPr lang="ru-RU" altLang="ru-RU" dirty="0"/>
              <a:t>возможно только при тождественности </a:t>
            </a:r>
            <a:r>
              <a:rPr lang="en-US" altLang="ru-RU" dirty="0" err="1"/>
              <a:t>O</a:t>
            </a:r>
            <a:r>
              <a:rPr lang="en-US" altLang="ru-RU" baseline="-25000" dirty="0" err="1"/>
              <a:t>it</a:t>
            </a:r>
            <a:r>
              <a:rPr lang="ru-RU" altLang="ru-RU" baseline="-25000" dirty="0"/>
              <a:t>0</a:t>
            </a:r>
            <a:r>
              <a:rPr lang="en-US" altLang="ru-RU" baseline="-25000" dirty="0"/>
              <a:t> </a:t>
            </a:r>
            <a:r>
              <a:rPr lang="ru-RU" altLang="ru-RU" baseline="-25000" dirty="0"/>
              <a:t>и </a:t>
            </a:r>
            <a:r>
              <a:rPr lang="en-US" altLang="ru-RU" dirty="0" err="1"/>
              <a:t>O</a:t>
            </a:r>
            <a:r>
              <a:rPr lang="en-US" altLang="ru-RU" baseline="-25000" dirty="0" err="1"/>
              <a:t>it</a:t>
            </a:r>
            <a:r>
              <a:rPr lang="en-US" altLang="ru-RU" dirty="0"/>
              <a:t> </a:t>
            </a:r>
            <a:r>
              <a:rPr lang="ru-RU" altLang="ru-RU" dirty="0"/>
              <a:t>(гарантируется тождественность порождаемых субъектов).</a:t>
            </a:r>
            <a:endParaRPr lang="ru-RU" altLang="ru-RU" baseline="-25000" dirty="0"/>
          </a:p>
        </p:txBody>
      </p:sp>
    </p:spTree>
    <p:extLst>
      <p:ext uri="{BB962C8B-B14F-4D97-AF65-F5344CB8AC3E}">
        <p14:creationId xmlns:p14="http://schemas.microsoft.com/office/powerpoint/2010/main" val="24807881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836613"/>
          </a:xfrm>
        </p:spPr>
        <p:txBody>
          <a:bodyPr/>
          <a:lstStyle/>
          <a:p>
            <a:r>
              <a:rPr lang="ru-RU" altLang="ru-RU"/>
              <a:t>Базовая теорема ИПС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052513"/>
            <a:ext cx="9144000" cy="5805487"/>
          </a:xfrm>
        </p:spPr>
        <p:txBody>
          <a:bodyPr/>
          <a:lstStyle/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ru-RU" altLang="ru-RU" dirty="0"/>
              <a:t>Если в </a:t>
            </a:r>
            <a:r>
              <a:rPr lang="en-US" altLang="ru-RU" dirty="0"/>
              <a:t>t</a:t>
            </a:r>
            <a:r>
              <a:rPr lang="en-US" altLang="ru-RU" baseline="-25000" dirty="0"/>
              <a:t>0</a:t>
            </a:r>
            <a:r>
              <a:rPr lang="en-US" altLang="ru-RU" dirty="0"/>
              <a:t> </a:t>
            </a:r>
            <a:r>
              <a:rPr lang="ru-RU" altLang="ru-RU" dirty="0"/>
              <a:t>в изолированной (абсолютно изолированной) КС действует только порождение субъектов с контролем неизменности объектов и существуют потоки информации к любому объекту, не противоречащие условию корректности (абсолютной корректности) субъектов, то </a:t>
            </a:r>
            <a:r>
              <a:rPr lang="en-US" altLang="ru-RU" dirty="0"/>
              <a:t/>
            </a:r>
            <a:br>
              <a:rPr lang="en-US" altLang="ru-RU" dirty="0"/>
            </a:br>
            <a:r>
              <a:rPr lang="ru-RU" altLang="ru-RU" dirty="0">
                <a:sym typeface="Symbol" pitchFamily="18" charset="2"/>
              </a:rPr>
              <a:t></a:t>
            </a:r>
            <a:r>
              <a:rPr lang="en-US" altLang="ru-RU" dirty="0">
                <a:sym typeface="Symbol" pitchFamily="18" charset="2"/>
              </a:rPr>
              <a:t> t&gt;</a:t>
            </a:r>
            <a:r>
              <a:rPr lang="en-US" altLang="ru-RU" dirty="0"/>
              <a:t>t</a:t>
            </a:r>
            <a:r>
              <a:rPr lang="en-US" altLang="ru-RU" baseline="-25000" dirty="0"/>
              <a:t>0</a:t>
            </a:r>
            <a:r>
              <a:rPr lang="en-US" altLang="ru-RU" dirty="0"/>
              <a:t> </a:t>
            </a:r>
            <a:r>
              <a:rPr lang="ru-RU" altLang="ru-RU" dirty="0"/>
              <a:t>КС остается изолированной (абсолютно изолированной).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ru-RU" altLang="ru-RU" dirty="0"/>
              <a:t>Условия 1 и 2 и базовая теорема ИПС являются основой для разработки подсистемы защиты информации в КС.</a:t>
            </a:r>
          </a:p>
        </p:txBody>
      </p:sp>
    </p:spTree>
    <p:extLst>
      <p:ext uri="{BB962C8B-B14F-4D97-AF65-F5344CB8AC3E}">
        <p14:creationId xmlns:p14="http://schemas.microsoft.com/office/powerpoint/2010/main" val="41813418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341438"/>
          </a:xfrm>
        </p:spPr>
        <p:txBody>
          <a:bodyPr/>
          <a:lstStyle/>
          <a:p>
            <a:r>
              <a:rPr lang="ru-RU" altLang="ru-RU" sz="4000"/>
              <a:t>КС с гарантированным выполнением политики безопасности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508625" y="1268413"/>
            <a:ext cx="3635375" cy="5589587"/>
          </a:xfrm>
        </p:spPr>
        <p:txBody>
          <a:bodyPr/>
          <a:lstStyle/>
          <a:p>
            <a:r>
              <a:rPr lang="ru-RU" altLang="ru-RU" dirty="0"/>
              <a:t>Объект управления содержит информацию о разрешенных значениях операций </a:t>
            </a:r>
            <a:r>
              <a:rPr lang="en-US" altLang="ru-RU" dirty="0"/>
              <a:t>Stream </a:t>
            </a:r>
            <a:r>
              <a:rPr lang="ru-RU" altLang="ru-RU" dirty="0"/>
              <a:t>и </a:t>
            </a:r>
            <a:r>
              <a:rPr lang="en-US" altLang="ru-RU" dirty="0"/>
              <a:t>Create </a:t>
            </a:r>
            <a:r>
              <a:rPr lang="ru-RU" altLang="ru-RU" dirty="0"/>
              <a:t>и может быть ассоциирован с МБО и МБС.</a:t>
            </a:r>
          </a:p>
        </p:txBody>
      </p:sp>
      <p:sp>
        <p:nvSpPr>
          <p:cNvPr id="17412" name="Rectangle 4"/>
          <p:cNvSpPr>
            <a:spLocks noChangeArrowheads="1"/>
          </p:cNvSpPr>
          <p:nvPr/>
        </p:nvSpPr>
        <p:spPr bwMode="auto">
          <a:xfrm>
            <a:off x="0" y="1412875"/>
            <a:ext cx="1598613" cy="36718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ru-RU" altLang="ru-RU" sz="2800" dirty="0" err="1"/>
              <a:t>Ассоции</a:t>
            </a:r>
            <a:r>
              <a:rPr lang="ru-RU" altLang="ru-RU" sz="2800" dirty="0"/>
              <a:t>-</a:t>
            </a:r>
            <a:br>
              <a:rPr lang="ru-RU" altLang="ru-RU" sz="2800" dirty="0"/>
            </a:br>
            <a:r>
              <a:rPr lang="ru-RU" altLang="ru-RU" sz="2800" dirty="0" err="1"/>
              <a:t>рованные</a:t>
            </a:r>
            <a:endParaRPr lang="ru-RU" altLang="ru-RU" sz="2800" dirty="0"/>
          </a:p>
          <a:p>
            <a:pPr algn="ctr"/>
            <a:r>
              <a:rPr lang="ru-RU" altLang="ru-RU" sz="2800" dirty="0"/>
              <a:t>объекты</a:t>
            </a:r>
          </a:p>
          <a:p>
            <a:pPr algn="ctr"/>
            <a:endParaRPr lang="ru-RU" altLang="ru-RU" sz="2800" dirty="0"/>
          </a:p>
          <a:p>
            <a:pPr algn="ctr"/>
            <a:endParaRPr lang="ru-RU" altLang="ru-RU" sz="2800" dirty="0"/>
          </a:p>
          <a:p>
            <a:pPr algn="ctr"/>
            <a:endParaRPr lang="ru-RU" altLang="ru-RU" sz="2800" dirty="0"/>
          </a:p>
          <a:p>
            <a:pPr algn="ctr"/>
            <a:endParaRPr lang="ru-RU" altLang="ru-RU" sz="2800" dirty="0"/>
          </a:p>
          <a:p>
            <a:pPr algn="ctr"/>
            <a:endParaRPr lang="ru-RU" altLang="ru-RU" sz="2800" dirty="0"/>
          </a:p>
          <a:p>
            <a:pPr algn="ctr"/>
            <a:r>
              <a:rPr lang="ru-RU" altLang="ru-RU" sz="2800" dirty="0"/>
              <a:t>Субъект</a:t>
            </a:r>
          </a:p>
        </p:txBody>
      </p:sp>
      <p:sp>
        <p:nvSpPr>
          <p:cNvPr id="17413" name="Oval 5"/>
          <p:cNvSpPr>
            <a:spLocks noChangeArrowheads="1"/>
          </p:cNvSpPr>
          <p:nvPr/>
        </p:nvSpPr>
        <p:spPr bwMode="auto">
          <a:xfrm>
            <a:off x="0" y="2636838"/>
            <a:ext cx="576263" cy="576262"/>
          </a:xfrm>
          <a:prstGeom prst="ellipse">
            <a:avLst/>
          </a:prstGeom>
          <a:gradFill>
            <a:gsLst>
              <a:gs pos="0">
                <a:srgbClr val="FFFFFF"/>
              </a:gs>
              <a:gs pos="7001">
                <a:srgbClr val="E6E6E6"/>
              </a:gs>
              <a:gs pos="32001">
                <a:srgbClr val="7D8496"/>
              </a:gs>
              <a:gs pos="47000">
                <a:srgbClr val="E6E6E6"/>
              </a:gs>
              <a:gs pos="85001">
                <a:srgbClr val="7D8496"/>
              </a:gs>
              <a:gs pos="100000">
                <a:srgbClr val="E6E6E6"/>
              </a:gs>
            </a:gsLst>
            <a:lin ang="5400000" scaled="0"/>
          </a:gra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414" name="Oval 6"/>
          <p:cNvSpPr>
            <a:spLocks noChangeArrowheads="1"/>
          </p:cNvSpPr>
          <p:nvPr/>
        </p:nvSpPr>
        <p:spPr bwMode="auto">
          <a:xfrm>
            <a:off x="250825" y="2636838"/>
            <a:ext cx="576263" cy="576262"/>
          </a:xfrm>
          <a:prstGeom prst="ellipse">
            <a:avLst/>
          </a:prstGeom>
          <a:gradFill>
            <a:gsLst>
              <a:gs pos="0">
                <a:srgbClr val="FFFFFF"/>
              </a:gs>
              <a:gs pos="7001">
                <a:srgbClr val="E6E6E6"/>
              </a:gs>
              <a:gs pos="32001">
                <a:srgbClr val="7D8496"/>
              </a:gs>
              <a:gs pos="47000">
                <a:srgbClr val="E6E6E6"/>
              </a:gs>
              <a:gs pos="85001">
                <a:srgbClr val="7D8496"/>
              </a:gs>
              <a:gs pos="100000">
                <a:srgbClr val="E6E6E6"/>
              </a:gs>
            </a:gsLst>
            <a:lin ang="5400000" scaled="0"/>
          </a:gra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415" name="Oval 7"/>
          <p:cNvSpPr>
            <a:spLocks noChangeArrowheads="1"/>
          </p:cNvSpPr>
          <p:nvPr/>
        </p:nvSpPr>
        <p:spPr bwMode="auto">
          <a:xfrm>
            <a:off x="539750" y="2636838"/>
            <a:ext cx="574675" cy="576262"/>
          </a:xfrm>
          <a:prstGeom prst="ellipse">
            <a:avLst/>
          </a:prstGeom>
          <a:gradFill>
            <a:gsLst>
              <a:gs pos="0">
                <a:srgbClr val="FFFFFF"/>
              </a:gs>
              <a:gs pos="7001">
                <a:srgbClr val="E6E6E6"/>
              </a:gs>
              <a:gs pos="32001">
                <a:srgbClr val="7D8496"/>
              </a:gs>
              <a:gs pos="47000">
                <a:srgbClr val="E6E6E6"/>
              </a:gs>
              <a:gs pos="85001">
                <a:srgbClr val="7D8496"/>
              </a:gs>
              <a:gs pos="100000">
                <a:srgbClr val="E6E6E6"/>
              </a:gs>
            </a:gsLst>
            <a:lin ang="5400000" scaled="0"/>
          </a:gra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416" name="Oval 8"/>
          <p:cNvSpPr>
            <a:spLocks noChangeArrowheads="1"/>
          </p:cNvSpPr>
          <p:nvPr/>
        </p:nvSpPr>
        <p:spPr bwMode="auto">
          <a:xfrm>
            <a:off x="250825" y="4005263"/>
            <a:ext cx="649288" cy="6477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417" name="Line 9"/>
          <p:cNvSpPr>
            <a:spLocks noChangeShapeType="1"/>
          </p:cNvSpPr>
          <p:nvPr/>
        </p:nvSpPr>
        <p:spPr bwMode="auto">
          <a:xfrm>
            <a:off x="539750" y="3213100"/>
            <a:ext cx="0" cy="792163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19" name="Oval 11"/>
          <p:cNvSpPr>
            <a:spLocks noChangeArrowheads="1"/>
          </p:cNvSpPr>
          <p:nvPr/>
        </p:nvSpPr>
        <p:spPr bwMode="auto">
          <a:xfrm>
            <a:off x="2700338" y="1412875"/>
            <a:ext cx="914400" cy="9144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ru-RU" altLang="ru-RU" sz="2800"/>
              <a:t>МБО</a:t>
            </a:r>
          </a:p>
        </p:txBody>
      </p:sp>
      <p:sp>
        <p:nvSpPr>
          <p:cNvPr id="17420" name="Line 12"/>
          <p:cNvSpPr>
            <a:spLocks noChangeShapeType="1"/>
          </p:cNvSpPr>
          <p:nvPr/>
        </p:nvSpPr>
        <p:spPr bwMode="auto">
          <a:xfrm flipV="1">
            <a:off x="1042988" y="2060575"/>
            <a:ext cx="1728787" cy="936625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21" name="Text Box 13"/>
          <p:cNvSpPr txBox="1">
            <a:spLocks noChangeArrowheads="1"/>
          </p:cNvSpPr>
          <p:nvPr/>
        </p:nvSpPr>
        <p:spPr bwMode="auto">
          <a:xfrm>
            <a:off x="1619250" y="2708275"/>
            <a:ext cx="1403350" cy="1373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ru-RU" altLang="ru-RU" sz="2800"/>
              <a:t>Объект</a:t>
            </a:r>
            <a:br>
              <a:rPr lang="ru-RU" altLang="ru-RU" sz="2800"/>
            </a:br>
            <a:r>
              <a:rPr lang="ru-RU" altLang="ru-RU" sz="2800"/>
              <a:t>управ-</a:t>
            </a:r>
            <a:br>
              <a:rPr lang="ru-RU" altLang="ru-RU" sz="2800"/>
            </a:br>
            <a:r>
              <a:rPr lang="ru-RU" altLang="ru-RU" sz="2800"/>
              <a:t>ления</a:t>
            </a:r>
          </a:p>
        </p:txBody>
      </p:sp>
      <p:sp>
        <p:nvSpPr>
          <p:cNvPr id="17422" name="Oval 14"/>
          <p:cNvSpPr>
            <a:spLocks noChangeArrowheads="1"/>
          </p:cNvSpPr>
          <p:nvPr/>
        </p:nvSpPr>
        <p:spPr bwMode="auto">
          <a:xfrm>
            <a:off x="3059113" y="3068638"/>
            <a:ext cx="914400" cy="9144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423" name="Line 15"/>
          <p:cNvSpPr>
            <a:spLocks noChangeShapeType="1"/>
          </p:cNvSpPr>
          <p:nvPr/>
        </p:nvSpPr>
        <p:spPr bwMode="auto">
          <a:xfrm flipH="1" flipV="1">
            <a:off x="3203575" y="2349500"/>
            <a:ext cx="144463" cy="792163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24" name="Oval 16"/>
          <p:cNvSpPr>
            <a:spLocks noChangeArrowheads="1"/>
          </p:cNvSpPr>
          <p:nvPr/>
        </p:nvSpPr>
        <p:spPr bwMode="auto">
          <a:xfrm>
            <a:off x="179388" y="5229225"/>
            <a:ext cx="914400" cy="9144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425" name="Text Box 17"/>
          <p:cNvSpPr txBox="1">
            <a:spLocks noChangeArrowheads="1"/>
          </p:cNvSpPr>
          <p:nvPr/>
        </p:nvSpPr>
        <p:spPr bwMode="auto">
          <a:xfrm>
            <a:off x="0" y="6113463"/>
            <a:ext cx="1562100" cy="519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ru-RU" altLang="ru-RU" sz="2800"/>
              <a:t>Субъект</a:t>
            </a:r>
          </a:p>
        </p:txBody>
      </p:sp>
      <p:sp>
        <p:nvSpPr>
          <p:cNvPr id="17426" name="Oval 18"/>
          <p:cNvSpPr>
            <a:spLocks noChangeArrowheads="1"/>
          </p:cNvSpPr>
          <p:nvPr/>
        </p:nvSpPr>
        <p:spPr bwMode="auto">
          <a:xfrm>
            <a:off x="1908175" y="5229225"/>
            <a:ext cx="914400" cy="9144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ru-RU" altLang="ru-RU" sz="2800"/>
              <a:t>МБС</a:t>
            </a:r>
          </a:p>
        </p:txBody>
      </p:sp>
      <p:sp>
        <p:nvSpPr>
          <p:cNvPr id="17427" name="Line 19"/>
          <p:cNvSpPr>
            <a:spLocks noChangeShapeType="1"/>
          </p:cNvSpPr>
          <p:nvPr/>
        </p:nvSpPr>
        <p:spPr bwMode="auto">
          <a:xfrm flipH="1">
            <a:off x="1042988" y="5661025"/>
            <a:ext cx="865187" cy="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28" name="Line 20"/>
          <p:cNvSpPr>
            <a:spLocks noChangeShapeType="1"/>
          </p:cNvSpPr>
          <p:nvPr/>
        </p:nvSpPr>
        <p:spPr bwMode="auto">
          <a:xfrm flipH="1">
            <a:off x="2555875" y="4005263"/>
            <a:ext cx="936625" cy="12954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29" name="Line 21"/>
          <p:cNvSpPr>
            <a:spLocks noChangeShapeType="1"/>
          </p:cNvSpPr>
          <p:nvPr/>
        </p:nvSpPr>
        <p:spPr bwMode="auto">
          <a:xfrm>
            <a:off x="900113" y="4292600"/>
            <a:ext cx="1368425" cy="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30" name="Line 22"/>
          <p:cNvSpPr>
            <a:spLocks noChangeShapeType="1"/>
          </p:cNvSpPr>
          <p:nvPr/>
        </p:nvSpPr>
        <p:spPr bwMode="auto">
          <a:xfrm>
            <a:off x="2268538" y="4292600"/>
            <a:ext cx="0" cy="1008063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31" name="Oval 23"/>
          <p:cNvSpPr>
            <a:spLocks noChangeArrowheads="1"/>
          </p:cNvSpPr>
          <p:nvPr/>
        </p:nvSpPr>
        <p:spPr bwMode="auto">
          <a:xfrm>
            <a:off x="4248150" y="3213100"/>
            <a:ext cx="576263" cy="576263"/>
          </a:xfrm>
          <a:prstGeom prst="ellipse">
            <a:avLst/>
          </a:prstGeom>
          <a:gradFill>
            <a:gsLst>
              <a:gs pos="0">
                <a:srgbClr val="FFFFFF"/>
              </a:gs>
              <a:gs pos="7001">
                <a:srgbClr val="E6E6E6"/>
              </a:gs>
              <a:gs pos="32001">
                <a:srgbClr val="7D8496"/>
              </a:gs>
              <a:gs pos="47000">
                <a:srgbClr val="E6E6E6"/>
              </a:gs>
              <a:gs pos="85001">
                <a:srgbClr val="7D8496"/>
              </a:gs>
              <a:gs pos="100000">
                <a:srgbClr val="E6E6E6"/>
              </a:gs>
            </a:gsLst>
            <a:lin ang="5400000" scaled="0"/>
          </a:gra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432" name="Oval 24"/>
          <p:cNvSpPr>
            <a:spLocks noChangeArrowheads="1"/>
          </p:cNvSpPr>
          <p:nvPr/>
        </p:nvSpPr>
        <p:spPr bwMode="auto">
          <a:xfrm>
            <a:off x="4498975" y="3213100"/>
            <a:ext cx="576263" cy="576263"/>
          </a:xfrm>
          <a:prstGeom prst="ellipse">
            <a:avLst/>
          </a:prstGeom>
          <a:gradFill>
            <a:gsLst>
              <a:gs pos="0">
                <a:srgbClr val="FFFFFF"/>
              </a:gs>
              <a:gs pos="7001">
                <a:srgbClr val="E6E6E6"/>
              </a:gs>
              <a:gs pos="32001">
                <a:srgbClr val="7D8496"/>
              </a:gs>
              <a:gs pos="47000">
                <a:srgbClr val="E6E6E6"/>
              </a:gs>
              <a:gs pos="85001">
                <a:srgbClr val="7D8496"/>
              </a:gs>
              <a:gs pos="100000">
                <a:srgbClr val="E6E6E6"/>
              </a:gs>
            </a:gsLst>
            <a:lin ang="5400000" scaled="0"/>
          </a:gra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433" name="Oval 25"/>
          <p:cNvSpPr>
            <a:spLocks noChangeArrowheads="1"/>
          </p:cNvSpPr>
          <p:nvPr/>
        </p:nvSpPr>
        <p:spPr bwMode="auto">
          <a:xfrm>
            <a:off x="4787900" y="3213100"/>
            <a:ext cx="574675" cy="576263"/>
          </a:xfrm>
          <a:prstGeom prst="ellipse">
            <a:avLst/>
          </a:prstGeom>
          <a:gradFill>
            <a:gsLst>
              <a:gs pos="0">
                <a:srgbClr val="FFFFFF"/>
              </a:gs>
              <a:gs pos="7001">
                <a:srgbClr val="E6E6E6"/>
              </a:gs>
              <a:gs pos="32001">
                <a:srgbClr val="7D8496"/>
              </a:gs>
              <a:gs pos="47000">
                <a:srgbClr val="E6E6E6"/>
              </a:gs>
              <a:gs pos="85001">
                <a:srgbClr val="7D8496"/>
              </a:gs>
              <a:gs pos="100000">
                <a:srgbClr val="E6E6E6"/>
              </a:gs>
            </a:gsLst>
            <a:lin ang="5400000" scaled="0"/>
          </a:gra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17435" name="Line 27"/>
          <p:cNvSpPr>
            <a:spLocks noChangeShapeType="1"/>
          </p:cNvSpPr>
          <p:nvPr/>
        </p:nvSpPr>
        <p:spPr bwMode="auto">
          <a:xfrm flipH="1" flipV="1">
            <a:off x="3419475" y="2205038"/>
            <a:ext cx="865188" cy="1152525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36" name="Text Box 28"/>
          <p:cNvSpPr txBox="1">
            <a:spLocks noChangeArrowheads="1"/>
          </p:cNvSpPr>
          <p:nvPr/>
        </p:nvSpPr>
        <p:spPr bwMode="auto">
          <a:xfrm>
            <a:off x="3851275" y="2492375"/>
            <a:ext cx="1658938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ru-RU" altLang="ru-RU" sz="2800"/>
              <a:t>Объекты</a:t>
            </a:r>
          </a:p>
        </p:txBody>
      </p:sp>
      <p:sp>
        <p:nvSpPr>
          <p:cNvPr id="17437" name="Text Box 29"/>
          <p:cNvSpPr txBox="1">
            <a:spLocks noChangeArrowheads="1"/>
          </p:cNvSpPr>
          <p:nvPr/>
        </p:nvSpPr>
        <p:spPr bwMode="auto">
          <a:xfrm>
            <a:off x="3563938" y="1844675"/>
            <a:ext cx="1925637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ru-RU" sz="2800"/>
              <a:t>Stream(…)</a:t>
            </a:r>
            <a:endParaRPr lang="ru-RU" altLang="ru-RU" sz="2800"/>
          </a:p>
        </p:txBody>
      </p:sp>
      <p:sp>
        <p:nvSpPr>
          <p:cNvPr id="17438" name="Line 30"/>
          <p:cNvSpPr>
            <a:spLocks noChangeShapeType="1"/>
          </p:cNvSpPr>
          <p:nvPr/>
        </p:nvSpPr>
        <p:spPr bwMode="auto">
          <a:xfrm flipH="1">
            <a:off x="4356100" y="3789363"/>
            <a:ext cx="71438" cy="1008062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39" name="Line 31"/>
          <p:cNvSpPr>
            <a:spLocks noChangeShapeType="1"/>
          </p:cNvSpPr>
          <p:nvPr/>
        </p:nvSpPr>
        <p:spPr bwMode="auto">
          <a:xfrm flipH="1">
            <a:off x="2771775" y="4797425"/>
            <a:ext cx="1584325" cy="6477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40" name="Text Box 32"/>
          <p:cNvSpPr txBox="1">
            <a:spLocks noChangeArrowheads="1"/>
          </p:cNvSpPr>
          <p:nvPr/>
        </p:nvSpPr>
        <p:spPr bwMode="auto">
          <a:xfrm>
            <a:off x="3759200" y="4981575"/>
            <a:ext cx="184785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ru-RU" sz="2800"/>
              <a:t>Create(…)</a:t>
            </a:r>
            <a:endParaRPr lang="ru-RU" altLang="ru-RU" sz="2800"/>
          </a:p>
        </p:txBody>
      </p:sp>
    </p:spTree>
    <p:extLst>
      <p:ext uri="{BB962C8B-B14F-4D97-AF65-F5344CB8AC3E}">
        <p14:creationId xmlns:p14="http://schemas.microsoft.com/office/powerpoint/2010/main" val="661799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981075"/>
          </a:xfrm>
        </p:spPr>
        <p:txBody>
          <a:bodyPr/>
          <a:lstStyle/>
          <a:p>
            <a:r>
              <a:rPr lang="ru-RU" altLang="ru-RU"/>
              <a:t>Домен безопасности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125538"/>
            <a:ext cx="9144000" cy="5732462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Совокупность объектов, к которым разрешен доступ конкретному субъекту (отдельная строка матрицы доступа). Должен включать минимально возможный набор объектов и связанных с ними прав доступа, необходимый для работы субъекта (принцип минимизации привилегий).</a:t>
            </a:r>
          </a:p>
          <a:p>
            <a:pPr>
              <a:buFont typeface="Wingdings" pitchFamily="2" charset="2"/>
              <a:buNone/>
            </a:pPr>
            <a:r>
              <a:rPr lang="ru-RU" altLang="ru-RU" dirty="0"/>
              <a:t>Снижаются риск злоупотребления правами доступа со стороны субъекта и возможные потери от потенциального злоупотребления.</a:t>
            </a:r>
          </a:p>
        </p:txBody>
      </p:sp>
    </p:spTree>
    <p:extLst>
      <p:ext uri="{BB962C8B-B14F-4D97-AF65-F5344CB8AC3E}">
        <p14:creationId xmlns:p14="http://schemas.microsoft.com/office/powerpoint/2010/main" val="164495616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0"/>
            <a:ext cx="8229600" cy="836712"/>
          </a:xfrm>
        </p:spPr>
        <p:txBody>
          <a:bodyPr/>
          <a:lstStyle/>
          <a:p>
            <a:r>
              <a:rPr lang="ru-RU" dirty="0" smtClean="0"/>
              <a:t>Домены безопасности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764704"/>
            <a:ext cx="9144000" cy="6093296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dirty="0" smtClean="0"/>
              <a:t>Домен может быть реализован по-разному:</a:t>
            </a:r>
          </a:p>
          <a:p>
            <a:r>
              <a:rPr lang="ru-RU" dirty="0" smtClean="0"/>
              <a:t>Каждый пользователь может быть доменом, а набор объектов, к которым может быть организован доступ, зависит от идентификации пользователя. Переключение между доменами имеет место, когда меняется пользователь.</a:t>
            </a:r>
          </a:p>
          <a:p>
            <a:r>
              <a:rPr lang="ru-RU" dirty="0" smtClean="0"/>
              <a:t>Каждый процесс может быть доменом. В этом случае набор доступных объектов определяется идентификацией процесса. Переключение между доменами происходит, когда один из процессов посылает сообщение другому и ждет отклика.</a:t>
            </a:r>
          </a:p>
        </p:txBody>
      </p:sp>
    </p:spTree>
    <p:extLst>
      <p:ext uri="{BB962C8B-B14F-4D97-AF65-F5344CB8AC3E}">
        <p14:creationId xmlns:p14="http://schemas.microsoft.com/office/powerpoint/2010/main" val="380821085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Домены безопасности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Каждая процедура может быть доменом. В этом случае набор доступных объектов соответствует локальным переменным, определенным внутри процедуры. Переключение между доменами происходит, когда процедура выполнена.</a:t>
            </a:r>
          </a:p>
        </p:txBody>
      </p:sp>
    </p:spTree>
    <p:extLst>
      <p:ext uri="{BB962C8B-B14F-4D97-AF65-F5344CB8AC3E}">
        <p14:creationId xmlns:p14="http://schemas.microsoft.com/office/powerpoint/2010/main" val="238591356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27856"/>
            <a:ext cx="8229600" cy="808856"/>
          </a:xfrm>
        </p:spPr>
        <p:txBody>
          <a:bodyPr/>
          <a:lstStyle/>
          <a:p>
            <a:r>
              <a:rPr lang="ru-RU" dirty="0" smtClean="0"/>
              <a:t>Домены безопасности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836712"/>
            <a:ext cx="9144000" cy="602128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dirty="0" smtClean="0"/>
              <a:t>Когда процесс выполняется в режиме ОС (</a:t>
            </a:r>
            <a:r>
              <a:rPr lang="ru-RU" dirty="0"/>
              <a:t>kernel</a:t>
            </a:r>
            <a:r>
              <a:rPr lang="ru-RU" dirty="0" smtClean="0"/>
              <a:t> </a:t>
            </a:r>
            <a:r>
              <a:rPr lang="ru-RU" dirty="0" err="1" smtClean="0"/>
              <a:t>mode</a:t>
            </a:r>
            <a:r>
              <a:rPr lang="ru-RU" dirty="0" smtClean="0"/>
              <a:t>), он может выполнять привилегированные инструкции и иметь полный контроль над КС. Если процесс выполняется в пользовательском режиме, он может вызывать только непривилегированные инструкции и выполняться только внутри предопределенного пространства памяти. Наличие этих двух режимов позволяет защитить ОС от пользовательских процессов. В мультипрограммных системах двух доменов недостаточно, так как появляется необходимость защиты пользователей друг от друга.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1545721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/>
              <a:t>Реализация принципа минимизации привилегий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Субъекты, которым необходимо выполнение множества операций, работают поочередно в нескольких небольших доменах, переключаемых при необходимости.</a:t>
            </a:r>
          </a:p>
        </p:txBody>
      </p:sp>
    </p:spTree>
    <p:extLst>
      <p:ext uri="{BB962C8B-B14F-4D97-AF65-F5344CB8AC3E}">
        <p14:creationId xmlns:p14="http://schemas.microsoft.com/office/powerpoint/2010/main" val="63315034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1139825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Факторы определения размеров доменов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125538"/>
            <a:ext cx="9144000" cy="5732462"/>
          </a:xfrm>
        </p:spPr>
        <p:txBody>
          <a:bodyPr/>
          <a:lstStyle/>
          <a:p>
            <a:r>
              <a:rPr lang="ru-RU" altLang="ru-RU" dirty="0"/>
              <a:t>Гибкость и простота механизма переключения доменов.</a:t>
            </a:r>
          </a:p>
          <a:p>
            <a:r>
              <a:rPr lang="ru-RU" altLang="ru-RU" dirty="0"/>
              <a:t>Размер множества защищаемых объектов.</a:t>
            </a:r>
          </a:p>
          <a:p>
            <a:r>
              <a:rPr lang="ru-RU" altLang="ru-RU" dirty="0"/>
              <a:t>Наличие разных способов изменения матрицы доступа.</a:t>
            </a:r>
          </a:p>
          <a:p>
            <a:r>
              <a:rPr lang="ru-RU" altLang="ru-RU" dirty="0"/>
              <a:t>Гибкость в определении произвольных типов доступа к объектам.</a:t>
            </a:r>
          </a:p>
        </p:txBody>
      </p:sp>
    </p:spTree>
    <p:extLst>
      <p:ext uri="{BB962C8B-B14F-4D97-AF65-F5344CB8AC3E}">
        <p14:creationId xmlns:p14="http://schemas.microsoft.com/office/powerpoint/2010/main" val="408959439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836613"/>
          </a:xfrm>
        </p:spPr>
        <p:txBody>
          <a:bodyPr/>
          <a:lstStyle/>
          <a:p>
            <a:r>
              <a:rPr lang="ru-RU" altLang="ru-RU"/>
              <a:t>Переключение доменов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836613"/>
            <a:ext cx="9144000" cy="6021387"/>
          </a:xfrm>
        </p:spPr>
        <p:txBody>
          <a:bodyPr/>
          <a:lstStyle/>
          <a:p>
            <a:r>
              <a:rPr lang="ru-RU" altLang="ru-RU" dirty="0"/>
              <a:t>При вызове, например, из программы некоторой дополнительной функции (при порождении субъектом нового субъекта) с обратным переключением при завершении выполнения функции (работы нового субъекта).</a:t>
            </a:r>
          </a:p>
          <a:p>
            <a:r>
              <a:rPr lang="ru-RU" altLang="ru-RU" dirty="0"/>
              <a:t>Такая функция называется защищенной (в матрице доступа она фигурирует и в качестве субъекта, и в качестве объекта) – к ней могут быть назначены права доступа (например, на выполнение).</a:t>
            </a:r>
          </a:p>
        </p:txBody>
      </p:sp>
    </p:spTree>
    <p:extLst>
      <p:ext uri="{BB962C8B-B14F-4D97-AF65-F5344CB8AC3E}">
        <p14:creationId xmlns:p14="http://schemas.microsoft.com/office/powerpoint/2010/main" val="36657789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196975"/>
          </a:xfrm>
        </p:spPr>
        <p:txBody>
          <a:bodyPr>
            <a:normAutofit fontScale="90000"/>
          </a:bodyPr>
          <a:lstStyle/>
          <a:p>
            <a:r>
              <a:rPr lang="ru-RU" altLang="ru-RU" sz="4000" dirty="0"/>
              <a:t>Способы нарушения политики безопасности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95738" y="1916113"/>
            <a:ext cx="5148262" cy="4941887"/>
          </a:xfrm>
        </p:spPr>
        <p:txBody>
          <a:bodyPr/>
          <a:lstStyle/>
          <a:p>
            <a:r>
              <a:rPr lang="ru-RU" altLang="ru-RU" dirty="0"/>
              <a:t>Изменение ассоциированных с </a:t>
            </a:r>
            <a:r>
              <a:rPr lang="en-US" altLang="ru-RU" dirty="0"/>
              <a:t>Si</a:t>
            </a:r>
            <a:r>
              <a:rPr lang="ru-RU" altLang="ru-RU" dirty="0"/>
              <a:t> объектов.</a:t>
            </a:r>
          </a:p>
          <a:p>
            <a:r>
              <a:rPr lang="ru-RU" altLang="ru-RU" dirty="0"/>
              <a:t>Изменение ассоциированных с МБО объектов.</a:t>
            </a:r>
          </a:p>
          <a:p>
            <a:r>
              <a:rPr lang="ru-RU" altLang="ru-RU" dirty="0"/>
              <a:t>Создание потока информации в обход МБО.</a:t>
            </a:r>
          </a:p>
        </p:txBody>
      </p:sp>
      <p:sp>
        <p:nvSpPr>
          <p:cNvPr id="7172" name="Oval 4"/>
          <p:cNvSpPr>
            <a:spLocks noChangeArrowheads="1"/>
          </p:cNvSpPr>
          <p:nvPr/>
        </p:nvSpPr>
        <p:spPr bwMode="auto">
          <a:xfrm>
            <a:off x="468313" y="1844675"/>
            <a:ext cx="914400" cy="9144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altLang="ru-RU" sz="3200"/>
              <a:t>S</a:t>
            </a:r>
            <a:r>
              <a:rPr lang="en-US" altLang="ru-RU" sz="3200" baseline="-25000"/>
              <a:t>i</a:t>
            </a:r>
            <a:endParaRPr lang="ru-RU" altLang="ru-RU" sz="3200"/>
          </a:p>
        </p:txBody>
      </p:sp>
      <p:sp>
        <p:nvSpPr>
          <p:cNvPr id="7173" name="Oval 5"/>
          <p:cNvSpPr>
            <a:spLocks noChangeArrowheads="1"/>
          </p:cNvSpPr>
          <p:nvPr/>
        </p:nvSpPr>
        <p:spPr bwMode="auto">
          <a:xfrm>
            <a:off x="468313" y="3500438"/>
            <a:ext cx="914400" cy="9144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ru-RU" altLang="ru-RU" sz="2800"/>
              <a:t>МБО</a:t>
            </a:r>
          </a:p>
        </p:txBody>
      </p:sp>
      <p:sp>
        <p:nvSpPr>
          <p:cNvPr id="7174" name="Oval 6"/>
          <p:cNvSpPr>
            <a:spLocks noChangeArrowheads="1"/>
          </p:cNvSpPr>
          <p:nvPr/>
        </p:nvSpPr>
        <p:spPr bwMode="auto">
          <a:xfrm>
            <a:off x="468313" y="5229225"/>
            <a:ext cx="914400" cy="9144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altLang="ru-RU" sz="3200"/>
              <a:t>O</a:t>
            </a:r>
            <a:r>
              <a:rPr lang="en-US" altLang="ru-RU" sz="3200" baseline="-25000"/>
              <a:t>j</a:t>
            </a:r>
            <a:endParaRPr lang="ru-RU" altLang="ru-RU" sz="3200"/>
          </a:p>
        </p:txBody>
      </p:sp>
      <p:sp>
        <p:nvSpPr>
          <p:cNvPr id="7175" name="Oval 7"/>
          <p:cNvSpPr>
            <a:spLocks noChangeArrowheads="1"/>
          </p:cNvSpPr>
          <p:nvPr/>
        </p:nvSpPr>
        <p:spPr bwMode="auto">
          <a:xfrm>
            <a:off x="2916238" y="3573463"/>
            <a:ext cx="914400" cy="9144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 altLang="ru-RU" sz="3200"/>
              <a:t>S</a:t>
            </a:r>
            <a:r>
              <a:rPr lang="en-US" altLang="ru-RU" sz="3200" baseline="-25000"/>
              <a:t>x</a:t>
            </a:r>
            <a:endParaRPr lang="ru-RU" altLang="ru-RU" sz="3200"/>
          </a:p>
        </p:txBody>
      </p:sp>
      <p:sp>
        <p:nvSpPr>
          <p:cNvPr id="7176" name="AutoShape 8"/>
          <p:cNvSpPr>
            <a:spLocks noChangeArrowheads="1"/>
          </p:cNvSpPr>
          <p:nvPr/>
        </p:nvSpPr>
        <p:spPr bwMode="auto">
          <a:xfrm>
            <a:off x="1619250" y="2349500"/>
            <a:ext cx="1800225" cy="71438"/>
          </a:xfrm>
          <a:prstGeom prst="leftArrow">
            <a:avLst>
              <a:gd name="adj1" fmla="val 50000"/>
              <a:gd name="adj2" fmla="val 629996"/>
            </a:avLst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7177" name="Line 9"/>
          <p:cNvSpPr>
            <a:spLocks noChangeShapeType="1"/>
          </p:cNvSpPr>
          <p:nvPr/>
        </p:nvSpPr>
        <p:spPr bwMode="auto">
          <a:xfrm>
            <a:off x="3419475" y="2420938"/>
            <a:ext cx="0" cy="1152525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7178" name="AutoShape 10"/>
          <p:cNvSpPr>
            <a:spLocks noChangeArrowheads="1"/>
          </p:cNvSpPr>
          <p:nvPr/>
        </p:nvSpPr>
        <p:spPr bwMode="auto">
          <a:xfrm>
            <a:off x="1619250" y="4005263"/>
            <a:ext cx="1296988" cy="71437"/>
          </a:xfrm>
          <a:prstGeom prst="leftArrow">
            <a:avLst>
              <a:gd name="adj1" fmla="val 50000"/>
              <a:gd name="adj2" fmla="val 453892"/>
            </a:avLst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7179" name="Line 11"/>
          <p:cNvSpPr>
            <a:spLocks noChangeShapeType="1"/>
          </p:cNvSpPr>
          <p:nvPr/>
        </p:nvSpPr>
        <p:spPr bwMode="auto">
          <a:xfrm>
            <a:off x="900113" y="2781300"/>
            <a:ext cx="0" cy="719138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7181" name="AutoShape 13"/>
          <p:cNvSpPr>
            <a:spLocks noChangeArrowheads="1"/>
          </p:cNvSpPr>
          <p:nvPr/>
        </p:nvSpPr>
        <p:spPr bwMode="auto">
          <a:xfrm>
            <a:off x="900113" y="4437063"/>
            <a:ext cx="71437" cy="720725"/>
          </a:xfrm>
          <a:prstGeom prst="downArrow">
            <a:avLst>
              <a:gd name="adj1" fmla="val 50000"/>
              <a:gd name="adj2" fmla="val 252224"/>
            </a:avLst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7182" name="AutoShape 14"/>
          <p:cNvSpPr>
            <a:spLocks noChangeArrowheads="1"/>
          </p:cNvSpPr>
          <p:nvPr/>
        </p:nvSpPr>
        <p:spPr bwMode="auto">
          <a:xfrm>
            <a:off x="1619250" y="5734050"/>
            <a:ext cx="1800225" cy="71438"/>
          </a:xfrm>
          <a:prstGeom prst="leftArrow">
            <a:avLst>
              <a:gd name="adj1" fmla="val 50000"/>
              <a:gd name="adj2" fmla="val 629996"/>
            </a:avLst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7183" name="Line 15"/>
          <p:cNvSpPr>
            <a:spLocks noChangeShapeType="1"/>
          </p:cNvSpPr>
          <p:nvPr/>
        </p:nvSpPr>
        <p:spPr bwMode="auto">
          <a:xfrm>
            <a:off x="3419475" y="4508500"/>
            <a:ext cx="0" cy="122555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91656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1"/>
            <a:ext cx="8229600" cy="692696"/>
          </a:xfrm>
        </p:spPr>
        <p:txBody>
          <a:bodyPr>
            <a:normAutofit fontScale="90000"/>
          </a:bodyPr>
          <a:lstStyle/>
          <a:p>
            <a:r>
              <a:rPr lang="ru-RU" altLang="ru-RU" dirty="0"/>
              <a:t>Пример</a:t>
            </a:r>
          </a:p>
        </p:txBody>
      </p:sp>
      <p:sp>
        <p:nvSpPr>
          <p:cNvPr id="22533" name="Rectangle 5"/>
          <p:cNvSpPr>
            <a:spLocks noGrp="1" noChangeArrowheads="1"/>
          </p:cNvSpPr>
          <p:nvPr>
            <p:ph type="body" sz="half" idx="2"/>
          </p:nvPr>
        </p:nvSpPr>
        <p:spPr>
          <a:xfrm>
            <a:off x="4499992" y="764704"/>
            <a:ext cx="4644008" cy="6093297"/>
          </a:xfrm>
        </p:spPr>
        <p:txBody>
          <a:bodyPr>
            <a:noAutofit/>
          </a:bodyPr>
          <a:lstStyle/>
          <a:p>
            <a:r>
              <a:rPr lang="en-US" altLang="ru-RU" dirty="0"/>
              <a:t>U – </a:t>
            </a:r>
            <a:r>
              <a:rPr lang="ru-RU" altLang="ru-RU" dirty="0"/>
              <a:t>пользователь.</a:t>
            </a:r>
          </a:p>
          <a:p>
            <a:r>
              <a:rPr lang="en-US" altLang="ru-RU" dirty="0"/>
              <a:t>S – </a:t>
            </a:r>
            <a:r>
              <a:rPr lang="ru-RU" altLang="ru-RU" dirty="0"/>
              <a:t>текстовый процессор.</a:t>
            </a:r>
          </a:p>
          <a:p>
            <a:r>
              <a:rPr lang="ru-RU" altLang="ru-RU" dirty="0"/>
              <a:t>Доступ к словарю возможен для пользователя только при переключении на домен безопасности текстового процессора (в этом случае матрица доступа не изменяется).</a:t>
            </a:r>
          </a:p>
        </p:txBody>
      </p:sp>
      <p:graphicFrame>
        <p:nvGraphicFramePr>
          <p:cNvPr id="22562" name="Group 34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2295997008"/>
              </p:ext>
            </p:extLst>
          </p:nvPr>
        </p:nvGraphicFramePr>
        <p:xfrm>
          <a:off x="0" y="981075"/>
          <a:ext cx="4495800" cy="5831523"/>
        </p:xfrm>
        <a:graphic>
          <a:graphicData uri="http://schemas.openxmlformats.org/drawingml/2006/table">
            <a:tbl>
              <a:tblPr/>
              <a:tblGrid>
                <a:gridCol w="611188"/>
                <a:gridCol w="1636712"/>
                <a:gridCol w="1123950"/>
                <a:gridCol w="1123950"/>
              </a:tblGrid>
              <a:tr h="195897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Файл </a:t>
                      </a:r>
                      <a:r>
                        <a:rPr kumimoji="0" lang="ru-RU" altLang="ru-RU" sz="2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тексто</a:t>
                      </a: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-</a:t>
                      </a:r>
                      <a:r>
                        <a:rPr kumimoji="0" lang="ru-RU" altLang="ru-RU" sz="2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вого</a:t>
                      </a:r>
                      <a:r>
                        <a:rPr kumimoji="0" lang="ru-RU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ru-RU" altLang="ru-RU" sz="2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процес</a:t>
                      </a: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-</a:t>
                      </a:r>
                      <a:r>
                        <a:rPr kumimoji="0" lang="ru-RU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сора (ФТП)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Файл доку-мен-та (ФД)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Файл сло-варя (ФС)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95897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U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X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  <a:b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</a:b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22078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  <a:b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</a:b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9669340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0"/>
            <a:ext cx="8229600" cy="836613"/>
          </a:xfrm>
        </p:spPr>
        <p:txBody>
          <a:bodyPr/>
          <a:lstStyle/>
          <a:p>
            <a:r>
              <a:rPr lang="ru-RU" altLang="ru-RU"/>
              <a:t>Второй вариант</a:t>
            </a:r>
          </a:p>
        </p:txBody>
      </p:sp>
      <p:graphicFrame>
        <p:nvGraphicFramePr>
          <p:cNvPr id="24679" name="Group 103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2568434744"/>
              </p:ext>
            </p:extLst>
          </p:nvPr>
        </p:nvGraphicFramePr>
        <p:xfrm>
          <a:off x="0" y="836611"/>
          <a:ext cx="2916238" cy="2160340"/>
        </p:xfrm>
        <a:graphic>
          <a:graphicData uri="http://schemas.openxmlformats.org/drawingml/2006/table">
            <a:tbl>
              <a:tblPr/>
              <a:tblGrid>
                <a:gridCol w="539750"/>
                <a:gridCol w="936625"/>
                <a:gridCol w="719138"/>
                <a:gridCol w="720725"/>
              </a:tblGrid>
              <a:tr h="56501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ФТП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ФД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ФС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3031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U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X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  <a:b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</a:b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6501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4663" name="Rectangle 87"/>
          <p:cNvSpPr>
            <a:spLocks noGrp="1" noChangeArrowheads="1"/>
          </p:cNvSpPr>
          <p:nvPr>
            <p:ph type="body" sz="half" idx="2"/>
          </p:nvPr>
        </p:nvSpPr>
        <p:spPr>
          <a:xfrm>
            <a:off x="2987675" y="765175"/>
            <a:ext cx="6156325" cy="6092825"/>
          </a:xfrm>
        </p:spPr>
        <p:txBody>
          <a:bodyPr>
            <a:noAutofit/>
          </a:bodyPr>
          <a:lstStyle/>
          <a:p>
            <a:r>
              <a:rPr lang="ru-RU" altLang="ru-RU" dirty="0"/>
              <a:t>При активизации текстового процессора ему передаются права доступа к текстовому документу и матрица доступа изменяется.</a:t>
            </a:r>
          </a:p>
          <a:p>
            <a:r>
              <a:rPr lang="en-US" altLang="ru-RU" dirty="0" smtClean="0"/>
              <a:t>S</a:t>
            </a:r>
            <a:r>
              <a:rPr lang="en-US" altLang="ru-RU" dirty="0"/>
              <a:t>’</a:t>
            </a:r>
            <a:r>
              <a:rPr lang="ru-RU" altLang="ru-RU" dirty="0"/>
              <a:t> – текстовый процессор, действующий от имени </a:t>
            </a:r>
            <a:r>
              <a:rPr lang="en-US" altLang="ru-RU" dirty="0"/>
              <a:t>U </a:t>
            </a:r>
            <a:r>
              <a:rPr lang="ru-RU" altLang="ru-RU" dirty="0"/>
              <a:t>(для </a:t>
            </a:r>
            <a:r>
              <a:rPr lang="en-US" altLang="ru-RU" dirty="0"/>
              <a:t>S’</a:t>
            </a:r>
            <a:r>
              <a:rPr lang="ru-RU" altLang="ru-RU" dirty="0"/>
              <a:t> создается временная строка </a:t>
            </a:r>
            <a:r>
              <a:rPr lang="ru-RU" altLang="ru-RU" dirty="0">
                <a:cs typeface="Arial" charset="0"/>
              </a:rPr>
              <a:t>─</a:t>
            </a:r>
            <a:r>
              <a:rPr lang="ru-RU" altLang="ru-RU" dirty="0"/>
              <a:t> определяются стандартное для ТП право чтения словаря и переданные ему права доступа к ФД пользователя).</a:t>
            </a:r>
          </a:p>
        </p:txBody>
      </p:sp>
      <p:graphicFrame>
        <p:nvGraphicFramePr>
          <p:cNvPr id="24684" name="Group 108"/>
          <p:cNvGraphicFramePr>
            <a:graphicFrameLocks noGrp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400922861"/>
              </p:ext>
            </p:extLst>
          </p:nvPr>
        </p:nvGraphicFramePr>
        <p:xfrm>
          <a:off x="0" y="3573016"/>
          <a:ext cx="2916238" cy="3285620"/>
        </p:xfrm>
        <a:graphic>
          <a:graphicData uri="http://schemas.openxmlformats.org/drawingml/2006/table">
            <a:tbl>
              <a:tblPr/>
              <a:tblGrid>
                <a:gridCol w="539750"/>
                <a:gridCol w="936625"/>
                <a:gridCol w="719138"/>
                <a:gridCol w="720725"/>
              </a:tblGrid>
              <a:tr h="82912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ФТП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ФД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ФС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636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U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X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  <a:b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</a:b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6673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3662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S’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  <a:br>
                        <a:rPr kumimoji="0" lang="en-US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</a:br>
                      <a:r>
                        <a:rPr kumimoji="0" lang="en-US" alt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</a:t>
                      </a:r>
                      <a:endParaRPr kumimoji="0" lang="ru-RU" alt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  <a:endParaRPr kumimoji="0" lang="ru-RU" alt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9188570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981075"/>
          </a:xfrm>
        </p:spPr>
        <p:txBody>
          <a:bodyPr/>
          <a:lstStyle/>
          <a:p>
            <a:r>
              <a:rPr lang="ru-RU" altLang="ru-RU" dirty="0"/>
              <a:t>Более сложные варианты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981075"/>
            <a:ext cx="9144000" cy="5876925"/>
          </a:xfrm>
        </p:spPr>
        <p:txBody>
          <a:bodyPr/>
          <a:lstStyle/>
          <a:p>
            <a:r>
              <a:rPr lang="ru-RU" altLang="ru-RU" dirty="0"/>
              <a:t>Потеря и приобретение прав доступа одним субъектом происходят одновременно при переключении доменов.</a:t>
            </a:r>
          </a:p>
        </p:txBody>
      </p:sp>
    </p:spTree>
    <p:extLst>
      <p:ext uri="{BB962C8B-B14F-4D97-AF65-F5344CB8AC3E}">
        <p14:creationId xmlns:p14="http://schemas.microsoft.com/office/powerpoint/2010/main" val="428478584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340768"/>
          </a:xfrm>
        </p:spPr>
        <p:txBody>
          <a:bodyPr>
            <a:normAutofit/>
          </a:bodyPr>
          <a:lstStyle/>
          <a:p>
            <a:r>
              <a:rPr lang="ru-RU" altLang="ru-RU" sz="3600" dirty="0" smtClean="0"/>
              <a:t>Формальное доказательство правильности реализации политики безопасности</a:t>
            </a:r>
            <a:endParaRPr lang="ru-RU" sz="36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268760"/>
            <a:ext cx="9144000" cy="5589240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dirty="0"/>
              <a:t>Основная цель создания политики безопасности информационной системы и описания ее в виде формальной модели </a:t>
            </a:r>
            <a:r>
              <a:rPr lang="ru-RU" dirty="0" smtClean="0"/>
              <a:t>‒ это </a:t>
            </a:r>
            <a:r>
              <a:rPr lang="ru-RU" dirty="0"/>
              <a:t>определение условий, которым должно подчиняться поведение системы, выработка критерия безопасности и проведение формального доказательства соответствия системы этому критерию при соблюдении установленных правил и ограничений. На практике это означает, что только соответствующим образом уполномоченные пользователи получат доступ к </a:t>
            </a:r>
            <a:r>
              <a:rPr lang="ru-RU" dirty="0" smtClean="0"/>
              <a:t>информации </a:t>
            </a:r>
            <a:r>
              <a:rPr lang="ru-RU" dirty="0"/>
              <a:t>и смогут осуществлять с ней только санкционированные действия.</a:t>
            </a:r>
          </a:p>
        </p:txBody>
      </p:sp>
    </p:spTree>
    <p:extLst>
      <p:ext uri="{BB962C8B-B14F-4D97-AF65-F5344CB8AC3E}">
        <p14:creationId xmlns:p14="http://schemas.microsoft.com/office/powerpoint/2010/main" val="200344244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556792"/>
          </a:xfrm>
        </p:spPr>
        <p:txBody>
          <a:bodyPr>
            <a:normAutofit fontScale="90000"/>
          </a:bodyPr>
          <a:lstStyle/>
          <a:p>
            <a:r>
              <a:rPr lang="ru-RU" altLang="ru-RU" dirty="0" smtClean="0"/>
              <a:t>Формальное доказательство правильности реализации политики безопасности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Кроме того, формальные модели безопасности позволяют решить еще целый ряд задач, возникающих в ходе проектирования, разработки и сертификации защищенных систем, поэтому их используют не только теоретики информационной безопасности, но и другие категории специалистов, участвующих в процессе создания и эксплуатации защищенных информационных систем (производители, потребители, эксперты-квалификаторы).</a:t>
            </a:r>
          </a:p>
        </p:txBody>
      </p:sp>
    </p:spTree>
    <p:extLst>
      <p:ext uri="{BB962C8B-B14F-4D97-AF65-F5344CB8AC3E}">
        <p14:creationId xmlns:p14="http://schemas.microsoft.com/office/powerpoint/2010/main" val="5335342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196752"/>
          </a:xfrm>
        </p:spPr>
        <p:txBody>
          <a:bodyPr>
            <a:normAutofit/>
          </a:bodyPr>
          <a:lstStyle/>
          <a:p>
            <a:r>
              <a:rPr lang="ru-RU" sz="3600" dirty="0" smtClean="0"/>
              <a:t>Производители защищенных информационных систем</a:t>
            </a:r>
            <a:endParaRPr lang="ru-RU" sz="36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110502"/>
            <a:ext cx="9144000" cy="5733256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dirty="0"/>
              <a:t>И</a:t>
            </a:r>
            <a:r>
              <a:rPr lang="ru-RU" dirty="0" smtClean="0"/>
              <a:t>спользуют </a:t>
            </a:r>
            <a:r>
              <a:rPr lang="ru-RU" dirty="0"/>
              <a:t>модели </a:t>
            </a:r>
            <a:r>
              <a:rPr lang="ru-RU" dirty="0" smtClean="0"/>
              <a:t>безопасности:</a:t>
            </a:r>
            <a:endParaRPr lang="ru-RU" dirty="0"/>
          </a:p>
          <a:p>
            <a:pPr marL="0" indent="0">
              <a:buNone/>
            </a:pPr>
            <a:r>
              <a:rPr lang="ru-RU" dirty="0"/>
              <a:t>• при </a:t>
            </a:r>
            <a:r>
              <a:rPr lang="ru-RU" dirty="0" smtClean="0"/>
              <a:t>формальной </a:t>
            </a:r>
            <a:r>
              <a:rPr lang="ru-RU" dirty="0"/>
              <a:t>спецификации политики безопасности разрабатываемой системы;</a:t>
            </a:r>
          </a:p>
          <a:p>
            <a:pPr marL="0" indent="0">
              <a:buNone/>
            </a:pPr>
            <a:r>
              <a:rPr lang="ru-RU" dirty="0"/>
              <a:t>• при выборе и обосновании </a:t>
            </a:r>
            <a:r>
              <a:rPr lang="ru-RU" dirty="0" smtClean="0"/>
              <a:t>принципов </a:t>
            </a:r>
            <a:r>
              <a:rPr lang="ru-RU" dirty="0"/>
              <a:t>архитектуры защищенной системы, определяющих механизмы реализации средств защиты;</a:t>
            </a:r>
          </a:p>
          <a:p>
            <a:pPr marL="0" indent="0">
              <a:buNone/>
            </a:pPr>
            <a:r>
              <a:rPr lang="ru-RU" dirty="0"/>
              <a:t>• в процессе анализа безопасности системы в качестве эталонной модели;</a:t>
            </a:r>
          </a:p>
          <a:p>
            <a:pPr marL="0" indent="0">
              <a:buNone/>
            </a:pPr>
            <a:r>
              <a:rPr lang="ru-RU" dirty="0"/>
              <a:t>• при подтверждении свойств разрабатываемой системы путем формального доказательства соблюдения политики безопасности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7580289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Потребители защищенных информационных систем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268760"/>
            <a:ext cx="9144000" cy="5589240"/>
          </a:xfrm>
        </p:spPr>
        <p:txBody>
          <a:bodyPr/>
          <a:lstStyle/>
          <a:p>
            <a:pPr marL="0" indent="0">
              <a:buNone/>
            </a:pPr>
            <a:r>
              <a:rPr lang="ru-RU" dirty="0" smtClean="0"/>
              <a:t>Путем </a:t>
            </a:r>
            <a:r>
              <a:rPr lang="ru-RU" dirty="0"/>
              <a:t>составления формальных моделей безопасности получают возможности довести до сведения производителей свои требования в четко определенной и непротиворечивой форме, а также оценить соответствие защищенных систем своим потребностям.</a:t>
            </a:r>
          </a:p>
        </p:txBody>
      </p:sp>
    </p:spTree>
    <p:extLst>
      <p:ext uri="{BB962C8B-B14F-4D97-AF65-F5344CB8AC3E}">
        <p14:creationId xmlns:p14="http://schemas.microsoft.com/office/powerpoint/2010/main" val="2693939972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417638"/>
          </a:xfrm>
        </p:spPr>
        <p:txBody>
          <a:bodyPr>
            <a:normAutofit fontScale="90000"/>
          </a:bodyPr>
          <a:lstStyle/>
          <a:p>
            <a:r>
              <a:rPr lang="ru-RU" dirty="0"/>
              <a:t>Эксперты по </a:t>
            </a:r>
            <a:r>
              <a:rPr lang="ru-RU" dirty="0" smtClean="0"/>
              <a:t>квалификации защищенных информационных систем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484784"/>
            <a:ext cx="9144000" cy="5373216"/>
          </a:xfrm>
        </p:spPr>
        <p:txBody>
          <a:bodyPr/>
          <a:lstStyle/>
          <a:p>
            <a:pPr marL="0" indent="0">
              <a:buNone/>
            </a:pPr>
            <a:r>
              <a:rPr lang="ru-RU" dirty="0" smtClean="0"/>
              <a:t>В </a:t>
            </a:r>
            <a:r>
              <a:rPr lang="ru-RU" dirty="0"/>
              <a:t>ходе анализа адекватности реализации политики безопасности в защищенных системах используют модели безопасности в качестве эталонов.</a:t>
            </a:r>
          </a:p>
        </p:txBody>
      </p:sp>
    </p:spTree>
    <p:extLst>
      <p:ext uri="{BB962C8B-B14F-4D97-AF65-F5344CB8AC3E}">
        <p14:creationId xmlns:p14="http://schemas.microsoft.com/office/powerpoint/2010/main" val="2594738588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700213"/>
          </a:xfrm>
        </p:spPr>
        <p:txBody>
          <a:bodyPr>
            <a:normAutofit fontScale="90000"/>
          </a:bodyPr>
          <a:lstStyle/>
          <a:p>
            <a:r>
              <a:rPr lang="ru-RU" altLang="ru-RU" sz="4000" dirty="0"/>
              <a:t>Формальное доказательство правильности реализации политики безопасности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844675"/>
            <a:ext cx="9144000" cy="5013325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Как доказать надежность реализации политики безопасности </a:t>
            </a:r>
            <a:r>
              <a:rPr lang="en-US" altLang="ru-RU" dirty="0"/>
              <a:t>P </a:t>
            </a:r>
            <a:r>
              <a:rPr lang="ru-RU" altLang="ru-RU" dirty="0"/>
              <a:t>в КС?</a:t>
            </a:r>
          </a:p>
          <a:p>
            <a:pPr>
              <a:buFont typeface="Wingdings" pitchFamily="2" charset="2"/>
              <a:buNone/>
            </a:pPr>
            <a:r>
              <a:rPr lang="ru-RU" altLang="ru-RU" dirty="0"/>
              <a:t>Пусть </a:t>
            </a:r>
            <a:r>
              <a:rPr lang="en-US" altLang="ru-RU" dirty="0"/>
              <a:t>P </a:t>
            </a:r>
            <a:r>
              <a:rPr lang="ru-RU" altLang="ru-RU" dirty="0"/>
              <a:t>определена на формальном языке </a:t>
            </a:r>
            <a:r>
              <a:rPr lang="en-US" altLang="ru-RU" dirty="0" smtClean="0"/>
              <a:t>L</a:t>
            </a:r>
            <a:r>
              <a:rPr lang="ru-RU" altLang="ru-RU" dirty="0" smtClean="0"/>
              <a:t>, </a:t>
            </a:r>
            <a:r>
              <a:rPr lang="ru-RU" altLang="ru-RU" dirty="0"/>
              <a:t>формулы которого определяются через сервисы (программно-аппаратные модули) </a:t>
            </a:r>
            <a:r>
              <a:rPr lang="en-US" altLang="ru-RU" dirty="0"/>
              <a:t>U</a:t>
            </a:r>
            <a:r>
              <a:rPr lang="en-US" altLang="ru-RU" baseline="-25000" dirty="0"/>
              <a:t>1</a:t>
            </a:r>
            <a:r>
              <a:rPr lang="en-US" altLang="ru-RU" dirty="0"/>
              <a:t>, U</a:t>
            </a:r>
            <a:r>
              <a:rPr lang="en-US" altLang="ru-RU" baseline="-25000" dirty="0"/>
              <a:t>2</a:t>
            </a:r>
            <a:r>
              <a:rPr lang="en-US" altLang="ru-RU" dirty="0"/>
              <a:t>, …, </a:t>
            </a:r>
            <a:r>
              <a:rPr lang="en-US" altLang="ru-RU" dirty="0" err="1"/>
              <a:t>U</a:t>
            </a:r>
            <a:r>
              <a:rPr lang="en-US" altLang="ru-RU" baseline="-25000" dirty="0" err="1"/>
              <a:t>k</a:t>
            </a:r>
            <a:r>
              <a:rPr lang="en-US" altLang="ru-RU" dirty="0"/>
              <a:t>.</a:t>
            </a:r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322690903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908050"/>
          </a:xfrm>
        </p:spPr>
        <p:txBody>
          <a:bodyPr/>
          <a:lstStyle/>
          <a:p>
            <a:r>
              <a:rPr lang="ru-RU" altLang="ru-RU"/>
              <a:t>Пример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908050"/>
            <a:ext cx="9144000" cy="594995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Множество субъектов КС </a:t>
            </a:r>
            <a:r>
              <a:rPr lang="en-US" altLang="ru-RU" dirty="0"/>
              <a:t>S=S</a:t>
            </a:r>
            <a:r>
              <a:rPr lang="en-US" altLang="ru-RU" baseline="-25000" dirty="0"/>
              <a:t>1</a:t>
            </a:r>
            <a:r>
              <a:rPr lang="en-US" altLang="ru-RU" dirty="0">
                <a:sym typeface="Symbol" pitchFamily="18" charset="2"/>
              </a:rPr>
              <a:t>S</a:t>
            </a:r>
            <a:r>
              <a:rPr lang="en-US" altLang="ru-RU" baseline="-25000" dirty="0">
                <a:sym typeface="Symbol" pitchFamily="18" charset="2"/>
              </a:rPr>
              <a:t>2</a:t>
            </a:r>
            <a:r>
              <a:rPr lang="en-US" altLang="ru-RU" dirty="0">
                <a:sym typeface="Symbol" pitchFamily="18" charset="2"/>
              </a:rPr>
              <a:t> (</a:t>
            </a:r>
            <a:r>
              <a:rPr lang="en-US" altLang="ru-RU" dirty="0"/>
              <a:t>S</a:t>
            </a:r>
            <a:r>
              <a:rPr lang="en-US" altLang="ru-RU" baseline="-25000" dirty="0"/>
              <a:t>1</a:t>
            </a:r>
            <a:r>
              <a:rPr lang="en-US" altLang="ru-RU" dirty="0">
                <a:sym typeface="Symbol" pitchFamily="18" charset="2"/>
              </a:rPr>
              <a:t>S</a:t>
            </a:r>
            <a:r>
              <a:rPr lang="en-US" altLang="ru-RU" baseline="-25000" dirty="0">
                <a:sym typeface="Symbol" pitchFamily="18" charset="2"/>
              </a:rPr>
              <a:t>2</a:t>
            </a:r>
            <a:r>
              <a:rPr lang="en-US" altLang="ru-RU" dirty="0">
                <a:sym typeface="Symbol" pitchFamily="18" charset="2"/>
              </a:rPr>
              <a:t>=).</a:t>
            </a:r>
          </a:p>
          <a:p>
            <a:pPr>
              <a:buFont typeface="Wingdings" pitchFamily="2" charset="2"/>
              <a:buNone/>
            </a:pPr>
            <a:r>
              <a:rPr lang="ru-RU" altLang="ru-RU" dirty="0"/>
              <a:t>Множество объектов КС </a:t>
            </a:r>
            <a:r>
              <a:rPr lang="en-US" altLang="ru-RU" dirty="0"/>
              <a:t>O=O</a:t>
            </a:r>
            <a:r>
              <a:rPr lang="en-US" altLang="ru-RU" baseline="-25000" dirty="0"/>
              <a:t>1</a:t>
            </a:r>
            <a:r>
              <a:rPr lang="en-US" altLang="ru-RU" dirty="0">
                <a:sym typeface="Symbol" pitchFamily="18" charset="2"/>
              </a:rPr>
              <a:t>O</a:t>
            </a:r>
            <a:r>
              <a:rPr lang="en-US" altLang="ru-RU" baseline="-25000" dirty="0">
                <a:sym typeface="Symbol" pitchFamily="18" charset="2"/>
              </a:rPr>
              <a:t>2</a:t>
            </a:r>
            <a:r>
              <a:rPr lang="en-US" altLang="ru-RU" dirty="0">
                <a:sym typeface="Symbol" pitchFamily="18" charset="2"/>
              </a:rPr>
              <a:t> (O</a:t>
            </a:r>
            <a:r>
              <a:rPr lang="en-US" altLang="ru-RU" baseline="-25000" dirty="0"/>
              <a:t>1</a:t>
            </a:r>
            <a:r>
              <a:rPr lang="en-US" altLang="ru-RU" dirty="0">
                <a:sym typeface="Symbol" pitchFamily="18" charset="2"/>
              </a:rPr>
              <a:t>O</a:t>
            </a:r>
            <a:r>
              <a:rPr lang="en-US" altLang="ru-RU" baseline="-25000" dirty="0">
                <a:sym typeface="Symbol" pitchFamily="18" charset="2"/>
              </a:rPr>
              <a:t>2</a:t>
            </a:r>
            <a:r>
              <a:rPr lang="en-US" altLang="ru-RU" dirty="0">
                <a:sym typeface="Symbol" pitchFamily="18" charset="2"/>
              </a:rPr>
              <a:t>=).</a:t>
            </a:r>
          </a:p>
          <a:p>
            <a:pPr>
              <a:buFont typeface="Wingdings" pitchFamily="2" charset="2"/>
              <a:buNone/>
            </a:pPr>
            <a:r>
              <a:rPr lang="ru-RU" altLang="ru-RU" dirty="0">
                <a:sym typeface="Symbol" pitchFamily="18" charset="2"/>
              </a:rPr>
              <a:t>Политика безопасности </a:t>
            </a:r>
            <a:r>
              <a:rPr lang="en-US" altLang="ru-RU" dirty="0">
                <a:sym typeface="Symbol" pitchFamily="18" charset="2"/>
              </a:rPr>
              <a:t>P: S</a:t>
            </a:r>
            <a:r>
              <a:rPr lang="en-US" altLang="ru-RU" baseline="-25000" dirty="0">
                <a:sym typeface="Symbol" pitchFamily="18" charset="2"/>
              </a:rPr>
              <a:t>i</a:t>
            </a:r>
            <a:r>
              <a:rPr lang="en-US" altLang="ru-RU" dirty="0">
                <a:sym typeface="Symbol" pitchFamily="18" charset="2"/>
              </a:rPr>
              <a:t> </a:t>
            </a:r>
            <a:r>
              <a:rPr lang="ru-RU" altLang="ru-RU" dirty="0">
                <a:sym typeface="Symbol" pitchFamily="18" charset="2"/>
              </a:rPr>
              <a:t>получает доступ к 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j</a:t>
            </a:r>
            <a:r>
              <a:rPr lang="en-US" altLang="ru-RU" dirty="0">
                <a:sym typeface="Symbol" pitchFamily="18" charset="2"/>
              </a:rPr>
              <a:t>, </a:t>
            </a:r>
            <a:r>
              <a:rPr lang="ru-RU" altLang="ru-RU" dirty="0">
                <a:sym typeface="Symbol" pitchFamily="18" charset="2"/>
              </a:rPr>
              <a:t>если </a:t>
            </a:r>
            <a:r>
              <a:rPr lang="en-US" altLang="ru-RU" dirty="0" err="1">
                <a:sym typeface="Symbol" pitchFamily="18" charset="2"/>
              </a:rPr>
              <a:t>S</a:t>
            </a:r>
            <a:r>
              <a:rPr lang="en-US" altLang="ru-RU" baseline="-25000" dirty="0" err="1">
                <a:sym typeface="Symbol" pitchFamily="18" charset="2"/>
              </a:rPr>
              <a:t>i</a:t>
            </a:r>
            <a:r>
              <a:rPr lang="en-US" altLang="ru-RU" dirty="0" err="1">
                <a:sym typeface="Symbol" pitchFamily="18" charset="2"/>
              </a:rPr>
              <a:t>S</a:t>
            </a:r>
            <a:r>
              <a:rPr lang="en-US" altLang="ru-RU" baseline="-25000" dirty="0" err="1">
                <a:sym typeface="Symbol" pitchFamily="18" charset="2"/>
              </a:rPr>
              <a:t>k</a:t>
            </a:r>
            <a:r>
              <a:rPr lang="en-US" altLang="ru-RU" dirty="0">
                <a:sym typeface="Symbol" pitchFamily="18" charset="2"/>
              </a:rPr>
              <a:t>  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j</a:t>
            </a:r>
            <a:r>
              <a:rPr lang="en-US" altLang="ru-RU" dirty="0" err="1">
                <a:sym typeface="Symbol" pitchFamily="18" charset="2"/>
              </a:rPr>
              <a:t>O</a:t>
            </a:r>
            <a:r>
              <a:rPr lang="en-US" altLang="ru-RU" baseline="-25000" dirty="0" err="1">
                <a:sym typeface="Symbol" pitchFamily="18" charset="2"/>
              </a:rPr>
              <a:t>k</a:t>
            </a:r>
            <a:r>
              <a:rPr lang="en-US" altLang="ru-RU" dirty="0">
                <a:sym typeface="Symbol" pitchFamily="18" charset="2"/>
              </a:rPr>
              <a:t> (k=1,2).</a:t>
            </a:r>
          </a:p>
          <a:p>
            <a:pPr>
              <a:buFont typeface="Wingdings" pitchFamily="2" charset="2"/>
              <a:buNone/>
            </a:pPr>
            <a:r>
              <a:rPr lang="ru-RU" altLang="ru-RU" dirty="0">
                <a:sym typeface="Symbol" pitchFamily="18" charset="2"/>
              </a:rPr>
              <a:t>При каждой попытке доступа подсистема защиты вычисляет функцию принадлежности </a:t>
            </a:r>
            <a:r>
              <a:rPr lang="en-US" altLang="ru-RU" dirty="0">
                <a:sym typeface="Symbol" pitchFamily="18" charset="2"/>
              </a:rPr>
              <a:t>I</a:t>
            </a:r>
            <a:r>
              <a:rPr lang="en-US" altLang="ru-RU" baseline="-25000" dirty="0">
                <a:sym typeface="Symbol" pitchFamily="18" charset="2"/>
              </a:rPr>
              <a:t>x</a:t>
            </a:r>
            <a:r>
              <a:rPr lang="en-US" altLang="ru-RU" dirty="0">
                <a:sym typeface="Symbol" pitchFamily="18" charset="2"/>
              </a:rPr>
              <a:t>(A)=1 (</a:t>
            </a:r>
            <a:r>
              <a:rPr lang="en-US" altLang="ru-RU" dirty="0" err="1">
                <a:sym typeface="Symbol" pitchFamily="18" charset="2"/>
              </a:rPr>
              <a:t>xA</a:t>
            </a:r>
            <a:r>
              <a:rPr lang="en-US" altLang="ru-RU" dirty="0">
                <a:sym typeface="Symbol" pitchFamily="18" charset="2"/>
              </a:rPr>
              <a:t>)  0 (</a:t>
            </a:r>
            <a:r>
              <a:rPr lang="en-US" altLang="ru-RU" dirty="0" err="1">
                <a:sym typeface="Symbol" pitchFamily="18" charset="2"/>
              </a:rPr>
              <a:t>xA</a:t>
            </a:r>
            <a:r>
              <a:rPr lang="en-US" altLang="ru-RU" dirty="0">
                <a:sym typeface="Symbol" pitchFamily="18" charset="2"/>
              </a:rPr>
              <a:t>) </a:t>
            </a:r>
            <a:r>
              <a:rPr lang="ru-RU" altLang="ru-RU" dirty="0">
                <a:sym typeface="Symbol" pitchFamily="18" charset="2"/>
              </a:rPr>
              <a:t>для </a:t>
            </a:r>
            <a:r>
              <a:rPr lang="en-US" altLang="ru-RU" dirty="0">
                <a:sym typeface="Symbol" pitchFamily="18" charset="2"/>
              </a:rPr>
              <a:t>S</a:t>
            </a:r>
            <a:r>
              <a:rPr lang="en-US" altLang="ru-RU" baseline="-25000" dirty="0">
                <a:sym typeface="Symbol" pitchFamily="18" charset="2"/>
              </a:rPr>
              <a:t>1</a:t>
            </a:r>
            <a:r>
              <a:rPr lang="en-US" altLang="ru-RU" dirty="0">
                <a:sym typeface="Symbol" pitchFamily="18" charset="2"/>
              </a:rPr>
              <a:t>, S</a:t>
            </a:r>
            <a:r>
              <a:rPr lang="en-US" altLang="ru-RU" baseline="-25000" dirty="0">
                <a:sym typeface="Symbol" pitchFamily="18" charset="2"/>
              </a:rPr>
              <a:t>2</a:t>
            </a:r>
            <a:r>
              <a:rPr lang="en-US" altLang="ru-RU" dirty="0">
                <a:sym typeface="Symbol" pitchFamily="18" charset="2"/>
              </a:rPr>
              <a:t>, O</a:t>
            </a:r>
            <a:r>
              <a:rPr lang="en-US" altLang="ru-RU" baseline="-25000" dirty="0">
                <a:sym typeface="Symbol" pitchFamily="18" charset="2"/>
              </a:rPr>
              <a:t>1 </a:t>
            </a:r>
            <a:r>
              <a:rPr lang="ru-RU" altLang="ru-RU" dirty="0">
                <a:sym typeface="Symbol" pitchFamily="18" charset="2"/>
              </a:rPr>
              <a:t>и </a:t>
            </a:r>
            <a:r>
              <a:rPr lang="en-US" altLang="ru-RU" dirty="0">
                <a:sym typeface="Symbol" pitchFamily="18" charset="2"/>
              </a:rPr>
              <a:t>O</a:t>
            </a:r>
            <a:r>
              <a:rPr lang="en-US" altLang="ru-RU" baseline="-25000" dirty="0">
                <a:sym typeface="Symbol" pitchFamily="18" charset="2"/>
              </a:rPr>
              <a:t>2</a:t>
            </a:r>
            <a:r>
              <a:rPr lang="en-US" altLang="ru-RU" dirty="0">
                <a:sym typeface="Symbol" pitchFamily="18" charset="2"/>
              </a:rPr>
              <a:t>.</a:t>
            </a:r>
            <a:r>
              <a:rPr lang="ru-RU" altLang="ru-RU" dirty="0">
                <a:sym typeface="Symbol" pitchFamily="18" charset="2"/>
              </a:rPr>
              <a:t> Затем вычисляется логическое выражение </a:t>
            </a:r>
            <a:r>
              <a:rPr lang="en-US" altLang="ru-RU" dirty="0">
                <a:sym typeface="Symbol" pitchFamily="18" charset="2"/>
              </a:rPr>
              <a:t>y=(</a:t>
            </a:r>
            <a:r>
              <a:rPr lang="en-US" altLang="ru-RU" dirty="0" err="1">
                <a:sym typeface="Symbol" pitchFamily="18" charset="2"/>
              </a:rPr>
              <a:t>I</a:t>
            </a:r>
            <a:r>
              <a:rPr lang="en-US" altLang="ru-RU" baseline="-25000" dirty="0" err="1">
                <a:sym typeface="Symbol" pitchFamily="18" charset="2"/>
              </a:rPr>
              <a:t>Si</a:t>
            </a:r>
            <a:r>
              <a:rPr lang="en-US" altLang="ru-RU" dirty="0">
                <a:sym typeface="Symbol" pitchFamily="18" charset="2"/>
              </a:rPr>
              <a:t>(S</a:t>
            </a:r>
            <a:r>
              <a:rPr lang="en-US" altLang="ru-RU" baseline="-25000" dirty="0">
                <a:sym typeface="Symbol" pitchFamily="18" charset="2"/>
              </a:rPr>
              <a:t>1</a:t>
            </a:r>
            <a:r>
              <a:rPr lang="en-US" altLang="ru-RU" dirty="0">
                <a:sym typeface="Symbol" pitchFamily="18" charset="2"/>
              </a:rPr>
              <a:t>)</a:t>
            </a:r>
            <a:r>
              <a:rPr lang="en-US" altLang="ru-RU" dirty="0" err="1">
                <a:sym typeface="Symbol" pitchFamily="18" charset="2"/>
              </a:rPr>
              <a:t>I</a:t>
            </a:r>
            <a:r>
              <a:rPr lang="en-US" altLang="ru-RU" baseline="-25000" dirty="0" err="1">
                <a:sym typeface="Symbol" pitchFamily="18" charset="2"/>
              </a:rPr>
              <a:t>Oj</a:t>
            </a:r>
            <a:r>
              <a:rPr lang="en-US" altLang="ru-RU" dirty="0">
                <a:sym typeface="Symbol" pitchFamily="18" charset="2"/>
              </a:rPr>
              <a:t>(O</a:t>
            </a:r>
            <a:r>
              <a:rPr lang="en-US" altLang="ru-RU" baseline="-25000" dirty="0">
                <a:sym typeface="Symbol" pitchFamily="18" charset="2"/>
              </a:rPr>
              <a:t>1</a:t>
            </a:r>
            <a:r>
              <a:rPr lang="en-US" altLang="ru-RU" dirty="0">
                <a:sym typeface="Symbol" pitchFamily="18" charset="2"/>
              </a:rPr>
              <a:t>))</a:t>
            </a:r>
            <a:br>
              <a:rPr lang="en-US" altLang="ru-RU" dirty="0">
                <a:sym typeface="Symbol" pitchFamily="18" charset="2"/>
              </a:rPr>
            </a:br>
            <a:r>
              <a:rPr lang="en-US" altLang="ru-RU" dirty="0">
                <a:sym typeface="Symbol" pitchFamily="18" charset="2"/>
              </a:rPr>
              <a:t>(</a:t>
            </a:r>
            <a:r>
              <a:rPr lang="en-US" altLang="ru-RU" dirty="0" err="1">
                <a:sym typeface="Symbol" pitchFamily="18" charset="2"/>
              </a:rPr>
              <a:t>I</a:t>
            </a:r>
            <a:r>
              <a:rPr lang="en-US" altLang="ru-RU" baseline="-25000" dirty="0" err="1">
                <a:sym typeface="Symbol" pitchFamily="18" charset="2"/>
              </a:rPr>
              <a:t>Si</a:t>
            </a:r>
            <a:r>
              <a:rPr lang="en-US" altLang="ru-RU" dirty="0">
                <a:sym typeface="Symbol" pitchFamily="18" charset="2"/>
              </a:rPr>
              <a:t>(S</a:t>
            </a:r>
            <a:r>
              <a:rPr lang="en-US" altLang="ru-RU" baseline="-25000" dirty="0">
                <a:sym typeface="Symbol" pitchFamily="18" charset="2"/>
              </a:rPr>
              <a:t>2</a:t>
            </a:r>
            <a:r>
              <a:rPr lang="en-US" altLang="ru-RU" dirty="0">
                <a:sym typeface="Symbol" pitchFamily="18" charset="2"/>
              </a:rPr>
              <a:t>)</a:t>
            </a:r>
            <a:r>
              <a:rPr lang="en-US" altLang="ru-RU" dirty="0" err="1">
                <a:sym typeface="Symbol" pitchFamily="18" charset="2"/>
              </a:rPr>
              <a:t>I</a:t>
            </a:r>
            <a:r>
              <a:rPr lang="en-US" altLang="ru-RU" baseline="-25000" dirty="0" err="1">
                <a:sym typeface="Symbol" pitchFamily="18" charset="2"/>
              </a:rPr>
              <a:t>Oj</a:t>
            </a:r>
            <a:r>
              <a:rPr lang="en-US" altLang="ru-RU" dirty="0">
                <a:sym typeface="Symbol" pitchFamily="18" charset="2"/>
              </a:rPr>
              <a:t>(O</a:t>
            </a:r>
            <a:r>
              <a:rPr lang="en-US" altLang="ru-RU" baseline="-25000" dirty="0">
                <a:sym typeface="Symbol" pitchFamily="18" charset="2"/>
              </a:rPr>
              <a:t>2</a:t>
            </a:r>
            <a:r>
              <a:rPr lang="en-US" altLang="ru-RU" dirty="0">
                <a:sym typeface="Symbol" pitchFamily="18" charset="2"/>
              </a:rPr>
              <a:t>)). </a:t>
            </a:r>
            <a:r>
              <a:rPr lang="ru-RU" altLang="ru-RU" dirty="0">
                <a:sym typeface="Symbol" pitchFamily="18" charset="2"/>
              </a:rPr>
              <a:t>Если оно истинно, то доступ </a:t>
            </a:r>
            <a:r>
              <a:rPr lang="en-US" altLang="ru-RU" dirty="0">
                <a:sym typeface="Symbol" pitchFamily="18" charset="2"/>
              </a:rPr>
              <a:t>S</a:t>
            </a:r>
            <a:r>
              <a:rPr lang="en-US" altLang="ru-RU" baseline="-25000" dirty="0">
                <a:sym typeface="Symbol" pitchFamily="18" charset="2"/>
              </a:rPr>
              <a:t>i</a:t>
            </a:r>
            <a:r>
              <a:rPr lang="en-US" altLang="ru-RU" dirty="0">
                <a:sym typeface="Symbol" pitchFamily="18" charset="2"/>
              </a:rPr>
              <a:t> </a:t>
            </a:r>
            <a:r>
              <a:rPr lang="ru-RU" altLang="ru-RU" dirty="0">
                <a:sym typeface="Symbol" pitchFamily="18" charset="2"/>
              </a:rPr>
              <a:t>к 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j</a:t>
            </a:r>
            <a:r>
              <a:rPr lang="en-US" altLang="ru-RU" dirty="0">
                <a:sym typeface="Symbol" pitchFamily="18" charset="2"/>
              </a:rPr>
              <a:t> </a:t>
            </a:r>
            <a:r>
              <a:rPr lang="ru-RU" altLang="ru-RU" dirty="0">
                <a:sym typeface="Symbol" pitchFamily="18" charset="2"/>
              </a:rPr>
              <a:t>разрешается. (иначе запрещается).</a:t>
            </a:r>
            <a:endParaRPr lang="en-US" altLang="ru-RU" dirty="0">
              <a:sym typeface="Symbol" pitchFamily="18" charset="2"/>
            </a:endParaRPr>
          </a:p>
        </p:txBody>
      </p:sp>
    </p:spTree>
    <p:extLst>
      <p:ext uri="{BB962C8B-B14F-4D97-AF65-F5344CB8AC3E}">
        <p14:creationId xmlns:p14="http://schemas.microsoft.com/office/powerpoint/2010/main" val="3514945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844675"/>
          </a:xfrm>
        </p:spPr>
        <p:txBody>
          <a:bodyPr/>
          <a:lstStyle/>
          <a:p>
            <a:r>
              <a:rPr lang="ru-RU" altLang="ru-RU" sz="4000"/>
              <a:t>Невлияющие друг на друга (корректные относительно  друг друга) субъекты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2060575"/>
            <a:ext cx="9144000" cy="4797425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В любой момент времени отсутствует изменяющий состояние объекта поток информации между любыми объектами </a:t>
            </a:r>
            <a:r>
              <a:rPr lang="en-US" altLang="ru-RU" dirty="0"/>
              <a:t>O</a:t>
            </a:r>
            <a:r>
              <a:rPr lang="en-US" altLang="ru-RU" baseline="-25000" dirty="0"/>
              <a:t>i</a:t>
            </a:r>
            <a:r>
              <a:rPr lang="en-US" altLang="ru-RU" dirty="0"/>
              <a:t> </a:t>
            </a:r>
            <a:r>
              <a:rPr lang="ru-RU" altLang="ru-RU" dirty="0"/>
              <a:t>и </a:t>
            </a:r>
            <a:r>
              <a:rPr lang="en-US" altLang="ru-RU" dirty="0" err="1"/>
              <a:t>O</a:t>
            </a:r>
            <a:r>
              <a:rPr lang="en-US" altLang="ru-RU" baseline="-25000" dirty="0" err="1"/>
              <a:t>j</a:t>
            </a:r>
            <a:r>
              <a:rPr lang="en-US" altLang="ru-RU" dirty="0"/>
              <a:t>, </a:t>
            </a:r>
            <a:r>
              <a:rPr lang="ru-RU" altLang="ru-RU" dirty="0"/>
              <a:t>ассоциированными соответственно с субъектами </a:t>
            </a:r>
            <a:r>
              <a:rPr lang="en-US" altLang="ru-RU" dirty="0"/>
              <a:t>S</a:t>
            </a:r>
            <a:r>
              <a:rPr lang="en-US" altLang="ru-RU" baseline="-25000" dirty="0"/>
              <a:t>i</a:t>
            </a:r>
            <a:r>
              <a:rPr lang="en-US" altLang="ru-RU" dirty="0"/>
              <a:t> </a:t>
            </a:r>
            <a:r>
              <a:rPr lang="ru-RU" altLang="ru-RU" dirty="0"/>
              <a:t>и </a:t>
            </a:r>
            <a:r>
              <a:rPr lang="en-US" altLang="ru-RU" dirty="0" err="1"/>
              <a:t>S</a:t>
            </a:r>
            <a:r>
              <a:rPr lang="en-US" altLang="ru-RU" baseline="-25000" dirty="0" err="1"/>
              <a:t>j</a:t>
            </a:r>
            <a:r>
              <a:rPr lang="en-US" altLang="ru-RU" dirty="0"/>
              <a:t> </a:t>
            </a:r>
            <a:r>
              <a:rPr lang="ru-RU" altLang="ru-RU" dirty="0"/>
              <a:t>и только с ними.</a:t>
            </a:r>
          </a:p>
          <a:p>
            <a:pPr>
              <a:buFont typeface="Wingdings" pitchFamily="2" charset="2"/>
              <a:buNone/>
            </a:pPr>
            <a:r>
              <a:rPr lang="ru-RU" altLang="ru-RU" dirty="0"/>
              <a:t>Изменение состояния объекта – </a:t>
            </a:r>
            <a:r>
              <a:rPr lang="ru-RU" altLang="ru-RU"/>
              <a:t>его </a:t>
            </a:r>
            <a:r>
              <a:rPr lang="ru-RU" altLang="ru-RU" smtClean="0"/>
              <a:t>не тождественность </a:t>
            </a:r>
            <a:r>
              <a:rPr lang="ru-RU" altLang="ru-RU" dirty="0"/>
              <a:t>самому себе в соответствующие моменты времени.</a:t>
            </a:r>
          </a:p>
        </p:txBody>
      </p:sp>
    </p:spTree>
    <p:extLst>
      <p:ext uri="{BB962C8B-B14F-4D97-AF65-F5344CB8AC3E}">
        <p14:creationId xmlns:p14="http://schemas.microsoft.com/office/powerpoint/2010/main" val="2352221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765175"/>
          </a:xfrm>
        </p:spPr>
        <p:txBody>
          <a:bodyPr/>
          <a:lstStyle/>
          <a:p>
            <a:r>
              <a:rPr lang="ru-RU" altLang="ru-RU" dirty="0"/>
              <a:t>Язык </a:t>
            </a:r>
            <a:r>
              <a:rPr lang="en-US" altLang="ru-RU" dirty="0" smtClean="0"/>
              <a:t>L</a:t>
            </a:r>
            <a:r>
              <a:rPr lang="ru-RU" altLang="ru-RU" baseline="-25000" dirty="0" smtClean="0"/>
              <a:t>1</a:t>
            </a:r>
            <a:r>
              <a:rPr lang="ru-RU" altLang="ru-RU" dirty="0" smtClean="0"/>
              <a:t> </a:t>
            </a:r>
            <a:r>
              <a:rPr lang="ru-RU" altLang="ru-RU" dirty="0"/>
              <a:t>в примере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765175"/>
            <a:ext cx="9144000" cy="6092825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Использует сервисы:</a:t>
            </a:r>
          </a:p>
          <a:p>
            <a:r>
              <a:rPr lang="ru-RU" altLang="ru-RU" dirty="0"/>
              <a:t>Вычисление функций принадлежности </a:t>
            </a:r>
            <a:r>
              <a:rPr lang="en-US" altLang="ru-RU" dirty="0">
                <a:sym typeface="Symbol" pitchFamily="18" charset="2"/>
              </a:rPr>
              <a:t>I</a:t>
            </a:r>
            <a:r>
              <a:rPr lang="en-US" altLang="ru-RU" baseline="-25000" dirty="0">
                <a:sym typeface="Symbol" pitchFamily="18" charset="2"/>
              </a:rPr>
              <a:t>x</a:t>
            </a:r>
            <a:r>
              <a:rPr lang="en-US" altLang="ru-RU" dirty="0">
                <a:sym typeface="Symbol" pitchFamily="18" charset="2"/>
              </a:rPr>
              <a:t>(A)</a:t>
            </a:r>
            <a:r>
              <a:rPr lang="ru-RU" altLang="ru-RU" dirty="0">
                <a:sym typeface="Symbol" pitchFamily="18" charset="2"/>
              </a:rPr>
              <a:t>.</a:t>
            </a:r>
          </a:p>
          <a:p>
            <a:r>
              <a:rPr lang="ru-RU" altLang="ru-RU" dirty="0">
                <a:sym typeface="Symbol" pitchFamily="18" charset="2"/>
              </a:rPr>
              <a:t>Вычисление логических выражений.</a:t>
            </a:r>
          </a:p>
          <a:p>
            <a:r>
              <a:rPr lang="ru-RU" altLang="ru-RU" dirty="0">
                <a:sym typeface="Symbol" pitchFamily="18" charset="2"/>
              </a:rPr>
              <a:t>Выполнение оператора «если </a:t>
            </a:r>
            <a:r>
              <a:rPr lang="en-US" altLang="ru-RU" dirty="0">
                <a:sym typeface="Symbol" pitchFamily="18" charset="2"/>
              </a:rPr>
              <a:t>y=1, </a:t>
            </a:r>
            <a:r>
              <a:rPr lang="ru-RU" altLang="ru-RU" dirty="0">
                <a:sym typeface="Symbol" pitchFamily="18" charset="2"/>
              </a:rPr>
              <a:t>то </a:t>
            </a:r>
            <a:r>
              <a:rPr lang="en-US" altLang="ru-RU" dirty="0">
                <a:sym typeface="Symbol" pitchFamily="18" charset="2"/>
              </a:rPr>
              <a:t>S</a:t>
            </a:r>
            <a:r>
              <a:rPr lang="en-US" altLang="ru-RU" baseline="-25000" dirty="0">
                <a:sym typeface="Symbol" pitchFamily="18" charset="2"/>
              </a:rPr>
              <a:t>i</a:t>
            </a:r>
            <a:r>
              <a:rPr lang="en-US" altLang="ru-RU" dirty="0">
                <a:sym typeface="Symbol" pitchFamily="18" charset="2"/>
              </a:rPr>
              <a:t>=&gt;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j</a:t>
            </a:r>
            <a:r>
              <a:rPr lang="en-US" altLang="ru-RU" dirty="0">
                <a:sym typeface="Symbol" pitchFamily="18" charset="2"/>
              </a:rPr>
              <a:t>; </a:t>
            </a:r>
            <a:r>
              <a:rPr lang="ru-RU" altLang="ru-RU" dirty="0">
                <a:sym typeface="Symbol" pitchFamily="18" charset="2"/>
              </a:rPr>
              <a:t>иначе </a:t>
            </a:r>
            <a:r>
              <a:rPr lang="en-US" altLang="ru-RU" dirty="0">
                <a:sym typeface="Symbol" pitchFamily="18" charset="2"/>
              </a:rPr>
              <a:t>S</a:t>
            </a:r>
            <a:r>
              <a:rPr lang="en-US" altLang="ru-RU" baseline="-25000" dirty="0">
                <a:sym typeface="Symbol" pitchFamily="18" charset="2"/>
              </a:rPr>
              <a:t>i </a:t>
            </a:r>
            <a:r>
              <a:rPr lang="en-US" altLang="ru-RU" dirty="0">
                <a:sym typeface="Symbol" pitchFamily="18" charset="2"/>
              </a:rPr>
              <a:t>&gt;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j</a:t>
            </a:r>
            <a:r>
              <a:rPr lang="ru-RU" altLang="ru-RU" dirty="0">
                <a:sym typeface="Symbol" pitchFamily="18" charset="2"/>
              </a:rPr>
              <a:t>».</a:t>
            </a:r>
          </a:p>
          <a:p>
            <a:pPr>
              <a:buFont typeface="Wingdings" pitchFamily="2" charset="2"/>
              <a:buNone/>
            </a:pPr>
            <a:r>
              <a:rPr lang="ru-RU" altLang="ru-RU" dirty="0">
                <a:sym typeface="Symbol" pitchFamily="18" charset="2"/>
              </a:rPr>
              <a:t>Для поддержки этих сервисов может потребоваться язык </a:t>
            </a:r>
            <a:r>
              <a:rPr lang="en-US" altLang="ru-RU" dirty="0" smtClean="0">
                <a:sym typeface="Symbol" pitchFamily="18" charset="2"/>
              </a:rPr>
              <a:t>L</a:t>
            </a:r>
            <a:r>
              <a:rPr lang="ru-RU" altLang="ru-RU" baseline="-25000" dirty="0" smtClean="0">
                <a:sym typeface="Symbol" pitchFamily="18" charset="2"/>
              </a:rPr>
              <a:t>2</a:t>
            </a:r>
            <a:r>
              <a:rPr lang="ru-RU" altLang="ru-RU" dirty="0">
                <a:sym typeface="Symbol" pitchFamily="18" charset="2"/>
              </a:rPr>
              <a:t>, на котором будут определены основные выражения для обеспечения сервисов </a:t>
            </a:r>
            <a:r>
              <a:rPr lang="en-US" altLang="ru-RU" dirty="0" smtClean="0">
                <a:sym typeface="Symbol" pitchFamily="18" charset="2"/>
              </a:rPr>
              <a:t>L</a:t>
            </a:r>
            <a:r>
              <a:rPr lang="ru-RU" altLang="ru-RU" baseline="-25000" dirty="0" smtClean="0"/>
              <a:t>1</a:t>
            </a:r>
            <a:r>
              <a:rPr lang="ru-RU" altLang="ru-RU" dirty="0"/>
              <a:t>.</a:t>
            </a:r>
          </a:p>
          <a:p>
            <a:pPr>
              <a:buFont typeface="Wingdings" pitchFamily="2" charset="2"/>
              <a:buNone/>
            </a:pPr>
            <a:r>
              <a:rPr lang="ru-RU" altLang="ru-RU" dirty="0"/>
              <a:t>Возможно потребуется привлечение языка </a:t>
            </a:r>
            <a:r>
              <a:rPr lang="en-US" altLang="ru-RU" dirty="0" smtClean="0"/>
              <a:t>L</a:t>
            </a:r>
            <a:r>
              <a:rPr lang="ru-RU" altLang="ru-RU" baseline="-25000" dirty="0" smtClean="0"/>
              <a:t>3</a:t>
            </a:r>
            <a:r>
              <a:rPr lang="ru-RU" altLang="ru-RU" dirty="0" smtClean="0"/>
              <a:t> </a:t>
            </a:r>
            <a:r>
              <a:rPr lang="ru-RU" altLang="ru-RU" dirty="0"/>
              <a:t>еще более низкого уровня и т.д.</a:t>
            </a:r>
            <a:endParaRPr lang="ru-RU" altLang="ru-RU" baseline="-25000" dirty="0"/>
          </a:p>
        </p:txBody>
      </p:sp>
    </p:spTree>
    <p:extLst>
      <p:ext uri="{BB962C8B-B14F-4D97-AF65-F5344CB8AC3E}">
        <p14:creationId xmlns:p14="http://schemas.microsoft.com/office/powerpoint/2010/main" val="294697875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765175"/>
          </a:xfrm>
        </p:spPr>
        <p:txBody>
          <a:bodyPr/>
          <a:lstStyle/>
          <a:p>
            <a:r>
              <a:rPr lang="ru-RU" altLang="ru-RU"/>
              <a:t>Надежность реализации </a:t>
            </a:r>
            <a:r>
              <a:rPr lang="en-US" altLang="ru-RU"/>
              <a:t>P</a:t>
            </a:r>
            <a:endParaRPr lang="ru-RU" altLang="ru-RU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765175"/>
            <a:ext cx="9144000" cy="6092825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ru-RU" altLang="ru-RU" dirty="0"/>
              <a:t>Если сервисы, описанные на </a:t>
            </a:r>
            <a:r>
              <a:rPr lang="en-US" altLang="ru-RU" dirty="0" smtClean="0"/>
              <a:t>L</a:t>
            </a:r>
            <a:r>
              <a:rPr lang="en-US" altLang="ru-RU" baseline="-25000" dirty="0" smtClean="0"/>
              <a:t>N</a:t>
            </a:r>
            <a:r>
              <a:rPr lang="ru-RU" altLang="ru-RU" dirty="0"/>
              <a:t>, могут быть гарантированы (может быть доказана их правильность), то надежность реализации </a:t>
            </a:r>
            <a:r>
              <a:rPr lang="en-US" altLang="ru-RU" dirty="0"/>
              <a:t>P </a:t>
            </a:r>
            <a:r>
              <a:rPr lang="ru-RU" altLang="ru-RU" dirty="0"/>
              <a:t>определяется полнотой и точностью ее описания в терминах сервисов </a:t>
            </a:r>
            <a:r>
              <a:rPr lang="en-US" altLang="ru-RU" dirty="0"/>
              <a:t>U</a:t>
            </a:r>
            <a:r>
              <a:rPr lang="en-US" altLang="ru-RU" baseline="-25000" dirty="0"/>
              <a:t>1</a:t>
            </a:r>
            <a:r>
              <a:rPr lang="en-US" altLang="ru-RU" dirty="0"/>
              <a:t>, U</a:t>
            </a:r>
            <a:r>
              <a:rPr lang="en-US" altLang="ru-RU" baseline="-25000" dirty="0"/>
              <a:t>2</a:t>
            </a:r>
            <a:r>
              <a:rPr lang="en-US" altLang="ru-RU" dirty="0"/>
              <a:t>, …, </a:t>
            </a:r>
            <a:r>
              <a:rPr lang="en-US" altLang="ru-RU" dirty="0" err="1"/>
              <a:t>U</a:t>
            </a:r>
            <a:r>
              <a:rPr lang="en-US" altLang="ru-RU" baseline="-25000" dirty="0" err="1"/>
              <a:t>k</a:t>
            </a:r>
            <a:r>
              <a:rPr lang="ru-RU" altLang="ru-RU" dirty="0"/>
              <a:t>, что возможно в случае формальной модели </a:t>
            </a:r>
            <a:r>
              <a:rPr lang="en-US" altLang="ru-RU" dirty="0"/>
              <a:t>P</a:t>
            </a:r>
            <a:r>
              <a:rPr lang="ru-RU" altLang="ru-RU" dirty="0"/>
              <a:t> (т.е. можно доказать или опровергнуть утверждение, что множество сервисов полно и однозначно определяет </a:t>
            </a:r>
            <a:r>
              <a:rPr lang="en-US" altLang="ru-RU" dirty="0"/>
              <a:t>P</a:t>
            </a:r>
            <a:r>
              <a:rPr lang="ru-RU" altLang="ru-RU" dirty="0"/>
              <a:t> – гарантии выполнения сервисов равносильны гарантии соблюдения политики безопасности).</a:t>
            </a:r>
          </a:p>
          <a:p>
            <a:pPr>
              <a:lnSpc>
                <a:spcPct val="90000"/>
              </a:lnSpc>
            </a:pPr>
            <a:r>
              <a:rPr lang="ru-RU" altLang="ru-RU" dirty="0"/>
              <a:t>Сложная задача сводится к набору более простых.</a:t>
            </a:r>
          </a:p>
        </p:txBody>
      </p:sp>
    </p:spTree>
    <p:extLst>
      <p:ext uri="{BB962C8B-B14F-4D97-AF65-F5344CB8AC3E}">
        <p14:creationId xmlns:p14="http://schemas.microsoft.com/office/powerpoint/2010/main" val="108593073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0"/>
            <a:ext cx="8229600" cy="836613"/>
          </a:xfrm>
        </p:spPr>
        <p:txBody>
          <a:bodyPr/>
          <a:lstStyle/>
          <a:p>
            <a:r>
              <a:rPr lang="ru-RU" altLang="ru-RU"/>
              <a:t>Надежность реализации </a:t>
            </a:r>
            <a:r>
              <a:rPr lang="en-US" altLang="ru-RU"/>
              <a:t>P</a:t>
            </a:r>
            <a:endParaRPr lang="ru-RU" altLang="ru-RU"/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981075"/>
            <a:ext cx="9144000" cy="5876925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/>
              <a:t>Рассмотренный подход позволяет математически доказать защищенность КС и одновременно является инструментом анализа подсистем защиты КС, позволяющим выявлять слабости в разрабатываемых или существующих системах.</a:t>
            </a:r>
          </a:p>
        </p:txBody>
      </p:sp>
    </p:spTree>
    <p:extLst>
      <p:ext uri="{BB962C8B-B14F-4D97-AF65-F5344CB8AC3E}">
        <p14:creationId xmlns:p14="http://schemas.microsoft.com/office/powerpoint/2010/main" val="71363574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4000"/>
              <a:t>Недостатки рассмотренного подхода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484313"/>
            <a:ext cx="9144000" cy="5373687"/>
          </a:xfrm>
        </p:spPr>
        <p:txBody>
          <a:bodyPr/>
          <a:lstStyle/>
          <a:p>
            <a:r>
              <a:rPr lang="ru-RU" altLang="ru-RU" dirty="0"/>
              <a:t>Сложность выполняемого анализа.</a:t>
            </a:r>
          </a:p>
          <a:p>
            <a:r>
              <a:rPr lang="ru-RU" altLang="ru-RU" dirty="0"/>
              <a:t>Конфиденциальность методик анализа систем, обрабатывающих информацию, отнесенную к государственной тайне.</a:t>
            </a:r>
          </a:p>
          <a:p>
            <a:r>
              <a:rPr lang="ru-RU" altLang="ru-RU" dirty="0"/>
              <a:t>Выход – формулировать условия теорем, доказывающих надежность реализации политики безопасности, без их доказательства в виде соответствующих стандартов компьютерной безопасности.</a:t>
            </a:r>
          </a:p>
        </p:txBody>
      </p:sp>
    </p:spTree>
    <p:extLst>
      <p:ext uri="{BB962C8B-B14F-4D97-AF65-F5344CB8AC3E}">
        <p14:creationId xmlns:p14="http://schemas.microsoft.com/office/powerpoint/2010/main" val="24366100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/>
              <a:t>Относительная корректность субъектов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4525963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>
                <a:sym typeface="Symbol" pitchFamily="18" charset="2"/>
              </a:rPr>
              <a:t></a:t>
            </a:r>
            <a:r>
              <a:rPr lang="en-US" altLang="ru-RU" dirty="0" err="1">
                <a:sym typeface="Symbol" pitchFamily="18" charset="2"/>
              </a:rPr>
              <a:t>t,S</a:t>
            </a:r>
            <a:r>
              <a:rPr lang="en-US" altLang="ru-RU" baseline="-25000" dirty="0" err="1">
                <a:sym typeface="Symbol" pitchFamily="18" charset="2"/>
              </a:rPr>
              <a:t>i</a:t>
            </a:r>
            <a:r>
              <a:rPr lang="en-US" altLang="ru-RU" dirty="0">
                <a:sym typeface="Symbol" pitchFamily="18" charset="2"/>
              </a:rPr>
              <a:t>(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it</a:t>
            </a:r>
            <a:r>
              <a:rPr lang="en-US" altLang="ru-RU" dirty="0">
                <a:sym typeface="Symbol" pitchFamily="18" charset="2"/>
              </a:rPr>
              <a:t>),</a:t>
            </a:r>
            <a:r>
              <a:rPr lang="en-US" altLang="ru-RU" dirty="0" err="1">
                <a:sym typeface="Symbol" pitchFamily="18" charset="2"/>
              </a:rPr>
              <a:t>S</a:t>
            </a:r>
            <a:r>
              <a:rPr lang="en-US" altLang="ru-RU" baseline="-25000" dirty="0" err="1">
                <a:sym typeface="Symbol" pitchFamily="18" charset="2"/>
              </a:rPr>
              <a:t>j</a:t>
            </a:r>
            <a:r>
              <a:rPr lang="en-US" altLang="ru-RU" dirty="0">
                <a:sym typeface="Symbol" pitchFamily="18" charset="2"/>
              </a:rPr>
              <a:t>(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jt</a:t>
            </a:r>
            <a:r>
              <a:rPr lang="en-US" altLang="ru-RU" dirty="0">
                <a:sym typeface="Symbol" pitchFamily="18" charset="2"/>
              </a:rPr>
              <a:t>) </a:t>
            </a:r>
            <a:r>
              <a:rPr lang="en-US" altLang="ru-RU" dirty="0">
                <a:cs typeface="Arial" charset="0"/>
                <a:sym typeface="Symbol" pitchFamily="18" charset="2"/>
              </a:rPr>
              <a:t>¬ Stream(</a:t>
            </a:r>
            <a:r>
              <a:rPr lang="en-US" altLang="ru-RU" dirty="0" err="1">
                <a:cs typeface="Arial" charset="0"/>
                <a:sym typeface="Symbol" pitchFamily="18" charset="2"/>
              </a:rPr>
              <a:t>S</a:t>
            </a:r>
            <a:r>
              <a:rPr lang="en-US" altLang="ru-RU" baseline="-25000" dirty="0" err="1">
                <a:cs typeface="Arial" charset="0"/>
                <a:sym typeface="Symbol" pitchFamily="18" charset="2"/>
              </a:rPr>
              <a:t>i</a:t>
            </a:r>
            <a:r>
              <a:rPr lang="en-US" altLang="ru-RU" dirty="0" err="1">
                <a:cs typeface="Arial" charset="0"/>
                <a:sym typeface="Symbol" pitchFamily="18" charset="2"/>
              </a:rPr>
              <a:t>,</a:t>
            </a:r>
            <a:r>
              <a:rPr lang="en-US" altLang="ru-RU" dirty="0" err="1">
                <a:sym typeface="Symbol" pitchFamily="18" charset="2"/>
              </a:rPr>
              <a:t>S</a:t>
            </a:r>
            <a:r>
              <a:rPr lang="en-US" altLang="ru-RU" baseline="-25000" dirty="0" err="1">
                <a:sym typeface="Symbol" pitchFamily="18" charset="2"/>
              </a:rPr>
              <a:t>i</a:t>
            </a:r>
            <a:r>
              <a:rPr lang="en-US" altLang="ru-RU" dirty="0">
                <a:sym typeface="Symbol" pitchFamily="18" charset="2"/>
              </a:rPr>
              <a:t>(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it</a:t>
            </a:r>
            <a:r>
              <a:rPr lang="en-US" altLang="ru-RU" dirty="0">
                <a:sym typeface="Symbol" pitchFamily="18" charset="2"/>
              </a:rPr>
              <a:t>))-&gt;(W) </a:t>
            </a:r>
            <a:r>
              <a:rPr lang="en-US" altLang="ru-RU" dirty="0" err="1">
                <a:sym typeface="Symbol" pitchFamily="18" charset="2"/>
              </a:rPr>
              <a:t>S</a:t>
            </a:r>
            <a:r>
              <a:rPr lang="en-US" altLang="ru-RU" baseline="-25000" dirty="0" err="1">
                <a:sym typeface="Symbol" pitchFamily="18" charset="2"/>
              </a:rPr>
              <a:t>j</a:t>
            </a:r>
            <a:r>
              <a:rPr lang="en-US" altLang="ru-RU" dirty="0">
                <a:sym typeface="Symbol" pitchFamily="18" charset="2"/>
              </a:rPr>
              <a:t>(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jt</a:t>
            </a:r>
            <a:r>
              <a:rPr lang="en-US" altLang="ru-RU" dirty="0">
                <a:sym typeface="Symbol" pitchFamily="18" charset="2"/>
              </a:rPr>
              <a:t>)  </a:t>
            </a:r>
            <a:r>
              <a:rPr lang="en-US" altLang="ru-RU" dirty="0">
                <a:cs typeface="Arial" charset="0"/>
                <a:sym typeface="Symbol" pitchFamily="18" charset="2"/>
              </a:rPr>
              <a:t>¬ Stream(</a:t>
            </a:r>
            <a:r>
              <a:rPr lang="en-US" altLang="ru-RU" dirty="0" err="1">
                <a:cs typeface="Arial" charset="0"/>
                <a:sym typeface="Symbol" pitchFamily="18" charset="2"/>
              </a:rPr>
              <a:t>S</a:t>
            </a:r>
            <a:r>
              <a:rPr lang="en-US" altLang="ru-RU" baseline="-25000" dirty="0" err="1">
                <a:cs typeface="Arial" charset="0"/>
                <a:sym typeface="Symbol" pitchFamily="18" charset="2"/>
              </a:rPr>
              <a:t>j</a:t>
            </a:r>
            <a:r>
              <a:rPr lang="en-US" altLang="ru-RU" dirty="0" err="1">
                <a:cs typeface="Arial" charset="0"/>
                <a:sym typeface="Symbol" pitchFamily="18" charset="2"/>
              </a:rPr>
              <a:t>,</a:t>
            </a:r>
            <a:r>
              <a:rPr lang="en-US" altLang="ru-RU" dirty="0" err="1">
                <a:sym typeface="Symbol" pitchFamily="18" charset="2"/>
              </a:rPr>
              <a:t>S</a:t>
            </a:r>
            <a:r>
              <a:rPr lang="en-US" altLang="ru-RU" baseline="-25000" dirty="0" err="1">
                <a:sym typeface="Symbol" pitchFamily="18" charset="2"/>
              </a:rPr>
              <a:t>j</a:t>
            </a:r>
            <a:r>
              <a:rPr lang="en-US" altLang="ru-RU" dirty="0">
                <a:sym typeface="Symbol" pitchFamily="18" charset="2"/>
              </a:rPr>
              <a:t>(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jt</a:t>
            </a:r>
            <a:r>
              <a:rPr lang="en-US" altLang="ru-RU" dirty="0">
                <a:sym typeface="Symbol" pitchFamily="18" charset="2"/>
              </a:rPr>
              <a:t>))-&gt;(W) S</a:t>
            </a:r>
            <a:r>
              <a:rPr lang="en-US" altLang="ru-RU" baseline="-25000" dirty="0">
                <a:sym typeface="Symbol" pitchFamily="18" charset="2"/>
              </a:rPr>
              <a:t>i</a:t>
            </a:r>
            <a:r>
              <a:rPr lang="en-US" altLang="ru-RU" dirty="0">
                <a:sym typeface="Symbol" pitchFamily="18" charset="2"/>
              </a:rPr>
              <a:t>(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it</a:t>
            </a:r>
            <a:r>
              <a:rPr lang="en-US" altLang="ru-RU" dirty="0">
                <a:sym typeface="Symbol" pitchFamily="18" charset="2"/>
              </a:rPr>
              <a:t>) </a:t>
            </a:r>
          </a:p>
        </p:txBody>
      </p:sp>
    </p:spTree>
    <p:extLst>
      <p:ext uri="{BB962C8B-B14F-4D97-AF65-F5344CB8AC3E}">
        <p14:creationId xmlns:p14="http://schemas.microsoft.com/office/powerpoint/2010/main" val="37762981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4000"/>
              <a:t>Абсолютная корректность субъектов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525780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Множества ассоциированных с этими субъектами объектов не имеют пересечения:</a:t>
            </a:r>
          </a:p>
          <a:p>
            <a:pPr>
              <a:buFont typeface="Wingdings" pitchFamily="2" charset="2"/>
              <a:buNone/>
            </a:pPr>
            <a:r>
              <a:rPr lang="ru-RU" altLang="ru-RU" dirty="0">
                <a:sym typeface="Symbol" pitchFamily="18" charset="2"/>
              </a:rPr>
              <a:t></a:t>
            </a:r>
            <a:r>
              <a:rPr lang="en-US" altLang="ru-RU" dirty="0">
                <a:sym typeface="Symbol" pitchFamily="18" charset="2"/>
              </a:rPr>
              <a:t>t S</a:t>
            </a:r>
            <a:r>
              <a:rPr lang="en-US" altLang="ru-RU" baseline="-25000" dirty="0">
                <a:sym typeface="Symbol" pitchFamily="18" charset="2"/>
              </a:rPr>
              <a:t>i</a:t>
            </a:r>
            <a:r>
              <a:rPr lang="en-US" altLang="ru-RU" dirty="0">
                <a:sym typeface="Symbol" pitchFamily="18" charset="2"/>
              </a:rPr>
              <a:t>({O</a:t>
            </a:r>
            <a:r>
              <a:rPr lang="en-US" altLang="ru-RU" baseline="-25000" dirty="0">
                <a:sym typeface="Symbol" pitchFamily="18" charset="2"/>
              </a:rPr>
              <a:t>i</a:t>
            </a:r>
            <a:r>
              <a:rPr lang="en-US" altLang="ru-RU" dirty="0">
                <a:sym typeface="Symbol" pitchFamily="18" charset="2"/>
              </a:rPr>
              <a:t>}</a:t>
            </a:r>
            <a:r>
              <a:rPr lang="en-US" altLang="ru-RU" baseline="-25000" dirty="0">
                <a:sym typeface="Symbol" pitchFamily="18" charset="2"/>
              </a:rPr>
              <a:t>t</a:t>
            </a:r>
            <a:r>
              <a:rPr lang="en-US" altLang="ru-RU" dirty="0">
                <a:sym typeface="Symbol" pitchFamily="18" charset="2"/>
              </a:rPr>
              <a:t>)  </a:t>
            </a:r>
            <a:r>
              <a:rPr lang="en-US" altLang="ru-RU" dirty="0" err="1">
                <a:sym typeface="Symbol" pitchFamily="18" charset="2"/>
              </a:rPr>
              <a:t>S</a:t>
            </a:r>
            <a:r>
              <a:rPr lang="en-US" altLang="ru-RU" baseline="-25000" dirty="0" err="1">
                <a:sym typeface="Symbol" pitchFamily="18" charset="2"/>
              </a:rPr>
              <a:t>j</a:t>
            </a:r>
            <a:r>
              <a:rPr lang="en-US" altLang="ru-RU" dirty="0">
                <a:sym typeface="Symbol" pitchFamily="18" charset="2"/>
              </a:rPr>
              <a:t>({</a:t>
            </a:r>
            <a:r>
              <a:rPr lang="en-US" altLang="ru-RU" dirty="0" err="1">
                <a:sym typeface="Symbol" pitchFamily="18" charset="2"/>
              </a:rPr>
              <a:t>O</a:t>
            </a:r>
            <a:r>
              <a:rPr lang="en-US" altLang="ru-RU" baseline="-25000" dirty="0" err="1">
                <a:sym typeface="Symbol" pitchFamily="18" charset="2"/>
              </a:rPr>
              <a:t>j</a:t>
            </a:r>
            <a:r>
              <a:rPr lang="en-US" altLang="ru-RU" dirty="0">
                <a:sym typeface="Symbol" pitchFamily="18" charset="2"/>
              </a:rPr>
              <a:t>}</a:t>
            </a:r>
            <a:r>
              <a:rPr lang="en-US" altLang="ru-RU" baseline="-25000" dirty="0">
                <a:sym typeface="Symbol" pitchFamily="18" charset="2"/>
              </a:rPr>
              <a:t>t</a:t>
            </a:r>
            <a:r>
              <a:rPr lang="en-US" altLang="ru-RU" dirty="0">
                <a:sym typeface="Symbol" pitchFamily="18" charset="2"/>
              </a:rPr>
              <a:t>) =</a:t>
            </a:r>
          </a:p>
        </p:txBody>
      </p:sp>
    </p:spTree>
    <p:extLst>
      <p:ext uri="{BB962C8B-B14F-4D97-AF65-F5344CB8AC3E}">
        <p14:creationId xmlns:p14="http://schemas.microsoft.com/office/powerpoint/2010/main" val="262443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773238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Достаточное условие 1 гарантированного выполнения политики безопасности в КС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844675"/>
            <a:ext cx="9144000" cy="5013325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МБО разрешает потоки информации только из подмножества </a:t>
            </a:r>
            <a:r>
              <a:rPr lang="en-US" altLang="ru-RU" dirty="0"/>
              <a:t>L, </a:t>
            </a:r>
            <a:r>
              <a:rPr lang="ru-RU" altLang="ru-RU" dirty="0"/>
              <a:t>если все существующие в КС субъекты корректны относительно него и друг друга.</a:t>
            </a:r>
          </a:p>
          <a:p>
            <a:pPr>
              <a:buFont typeface="Wingdings" pitchFamily="2" charset="2"/>
              <a:buNone/>
            </a:pPr>
            <a:r>
              <a:rPr lang="ru-RU" altLang="ru-RU" dirty="0"/>
              <a:t>Недостатки условия: наложение жестких ограничений на свойства субъектов и невозможность гарантировать корректность любого активизированного субъекта относительно МБО.</a:t>
            </a:r>
          </a:p>
        </p:txBody>
      </p:sp>
    </p:spTree>
    <p:extLst>
      <p:ext uri="{BB962C8B-B14F-4D97-AF65-F5344CB8AC3E}">
        <p14:creationId xmlns:p14="http://schemas.microsoft.com/office/powerpoint/2010/main" val="32468367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0"/>
            <a:ext cx="8229600" cy="908050"/>
          </a:xfrm>
        </p:spPr>
        <p:txBody>
          <a:bodyPr/>
          <a:lstStyle/>
          <a:p>
            <a:r>
              <a:rPr lang="ru-RU" altLang="ru-RU"/>
              <a:t>Определения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981075"/>
            <a:ext cx="9144000" cy="5876925"/>
          </a:xfrm>
        </p:spPr>
        <p:txBody>
          <a:bodyPr/>
          <a:lstStyle/>
          <a:p>
            <a:r>
              <a:rPr lang="ru-RU" altLang="ru-RU" dirty="0"/>
              <a:t>Монитор порождения субъектов (МПС) – субъект, активизирующийся при любом порождении субъектов.</a:t>
            </a:r>
          </a:p>
          <a:p>
            <a:r>
              <a:rPr lang="ru-RU" altLang="ru-RU" dirty="0"/>
              <a:t>Монитор безопасности субъектов (МБС) – субъект, который разрешает порождение субъектов только для фиксированного подмножества пар (активизирующий субъект, порождающий объект).</a:t>
            </a:r>
          </a:p>
          <a:p>
            <a:r>
              <a:rPr lang="ru-RU" altLang="ru-RU" dirty="0"/>
              <a:t>Замкнутая по порождению субъектов КС – КС с МБС.</a:t>
            </a:r>
          </a:p>
        </p:txBody>
      </p:sp>
    </p:spTree>
    <p:extLst>
      <p:ext uri="{BB962C8B-B14F-4D97-AF65-F5344CB8AC3E}">
        <p14:creationId xmlns:p14="http://schemas.microsoft.com/office/powerpoint/2010/main" val="36799505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/>
              <a:t>Определение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5257800"/>
          </a:xfrm>
        </p:spPr>
        <p:txBody>
          <a:bodyPr/>
          <a:lstStyle/>
          <a:p>
            <a:r>
              <a:rPr lang="ru-RU" altLang="ru-RU" dirty="0"/>
              <a:t>Изолированная (абсолютно изолированная) КС – в КС действует МБС и субъекты из порождаемого множества корректны (абсолютно корректны) друг относительно друга и МБС.</a:t>
            </a:r>
          </a:p>
        </p:txBody>
      </p:sp>
    </p:spTree>
    <p:extLst>
      <p:ext uri="{BB962C8B-B14F-4D97-AF65-F5344CB8AC3E}">
        <p14:creationId xmlns:p14="http://schemas.microsoft.com/office/powerpoint/2010/main" val="12509215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773238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Достаточное условие 2 гарантированного выполнения политики безопасности в КС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773238"/>
            <a:ext cx="9144000" cy="5084762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В абсолютно изолированной КС существует МБО, порождаемые субъекты абсолютно корректны относительно МБО, МБС абсолютно корректен относительно МБО.</a:t>
            </a:r>
          </a:p>
        </p:txBody>
      </p:sp>
    </p:spTree>
    <p:extLst>
      <p:ext uri="{BB962C8B-B14F-4D97-AF65-F5344CB8AC3E}">
        <p14:creationId xmlns:p14="http://schemas.microsoft.com/office/powerpoint/2010/main" val="12572386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1551</Words>
  <Application>Microsoft Office PowerPoint</Application>
  <PresentationFormat>Экран (4:3)</PresentationFormat>
  <Paragraphs>151</Paragraphs>
  <Slides>33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33</vt:i4>
      </vt:variant>
    </vt:vector>
  </HeadingPairs>
  <TitlesOfParts>
    <vt:vector size="34" baseType="lpstr">
      <vt:lpstr>Тема Office</vt:lpstr>
      <vt:lpstr>Лекция 5. Реализация политики безопасности </vt:lpstr>
      <vt:lpstr>Способы нарушения политики безопасности</vt:lpstr>
      <vt:lpstr>Невлияющие друг на друга (корректные относительно  друг друга) субъекты</vt:lpstr>
      <vt:lpstr>Относительная корректность субъектов</vt:lpstr>
      <vt:lpstr>Абсолютная корректность субъектов</vt:lpstr>
      <vt:lpstr>Достаточное условие 1 гарантированного выполнения политики безопасности в КС</vt:lpstr>
      <vt:lpstr>Определения</vt:lpstr>
      <vt:lpstr>Определение</vt:lpstr>
      <vt:lpstr>Достаточное условие 2 гарантированного выполнения политики безопасности в КС</vt:lpstr>
      <vt:lpstr>Определения</vt:lpstr>
      <vt:lpstr>Базовая теорема ИПС</vt:lpstr>
      <vt:lpstr>КС с гарантированным выполнением политики безопасности</vt:lpstr>
      <vt:lpstr>Домен безопасности</vt:lpstr>
      <vt:lpstr>Домены безопасности</vt:lpstr>
      <vt:lpstr>Домены безопасности</vt:lpstr>
      <vt:lpstr>Домены безопасности</vt:lpstr>
      <vt:lpstr>Реализация принципа минимизации привилегий</vt:lpstr>
      <vt:lpstr>Факторы определения размеров доменов</vt:lpstr>
      <vt:lpstr>Переключение доменов</vt:lpstr>
      <vt:lpstr>Пример</vt:lpstr>
      <vt:lpstr>Второй вариант</vt:lpstr>
      <vt:lpstr>Более сложные варианты</vt:lpstr>
      <vt:lpstr>Формальное доказательство правильности реализации политики безопасности</vt:lpstr>
      <vt:lpstr>Формальное доказательство правильности реализации политики безопасности</vt:lpstr>
      <vt:lpstr>Производители защищенных информационных систем</vt:lpstr>
      <vt:lpstr>Потребители защищенных информационных систем</vt:lpstr>
      <vt:lpstr>Эксперты по квалификации защищенных информационных систем</vt:lpstr>
      <vt:lpstr>Формальное доказательство правильности реализации политики безопасности</vt:lpstr>
      <vt:lpstr>Пример</vt:lpstr>
      <vt:lpstr>Язык L1 в примере</vt:lpstr>
      <vt:lpstr>Надежность реализации P</vt:lpstr>
      <vt:lpstr>Надежность реализации P</vt:lpstr>
      <vt:lpstr>Недостатки рассмотренного подхода</vt:lpstr>
    </vt:vector>
  </TitlesOfParts>
  <Company>НИУ "МЭИ"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Лекция 5. </dc:title>
  <dc:creator>Хорев</dc:creator>
  <cp:lastModifiedBy>Хорев</cp:lastModifiedBy>
  <cp:revision>10</cp:revision>
  <dcterms:created xsi:type="dcterms:W3CDTF">2015-11-30T08:26:01Z</dcterms:created>
  <dcterms:modified xsi:type="dcterms:W3CDTF">2015-12-07T15:22:42Z</dcterms:modified>
</cp:coreProperties>
</file>

<file path=docProps/thumbnail.jpeg>
</file>